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5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0" r:id="rId2"/>
  </p:sldMasterIdLst>
  <p:notesMasterIdLst>
    <p:notesMasterId r:id="rId45"/>
  </p:notesMasterIdLst>
  <p:handoutMasterIdLst>
    <p:handoutMasterId r:id="rId46"/>
  </p:handoutMasterIdLst>
  <p:sldIdLst>
    <p:sldId id="275" r:id="rId3"/>
    <p:sldId id="277" r:id="rId4"/>
    <p:sldId id="278" r:id="rId5"/>
    <p:sldId id="294" r:id="rId6"/>
    <p:sldId id="298" r:id="rId7"/>
    <p:sldId id="299" r:id="rId8"/>
    <p:sldId id="297" r:id="rId9"/>
    <p:sldId id="283" r:id="rId10"/>
    <p:sldId id="296" r:id="rId11"/>
    <p:sldId id="310" r:id="rId12"/>
    <p:sldId id="311" r:id="rId13"/>
    <p:sldId id="300" r:id="rId14"/>
    <p:sldId id="301" r:id="rId15"/>
    <p:sldId id="304" r:id="rId16"/>
    <p:sldId id="302" r:id="rId17"/>
    <p:sldId id="303" r:id="rId18"/>
    <p:sldId id="305" r:id="rId19"/>
    <p:sldId id="308" r:id="rId20"/>
    <p:sldId id="306" r:id="rId21"/>
    <p:sldId id="282" r:id="rId22"/>
    <p:sldId id="286" r:id="rId23"/>
    <p:sldId id="309" r:id="rId24"/>
    <p:sldId id="312" r:id="rId25"/>
    <p:sldId id="313" r:id="rId26"/>
    <p:sldId id="314" r:id="rId27"/>
    <p:sldId id="315" r:id="rId28"/>
    <p:sldId id="317" r:id="rId29"/>
    <p:sldId id="318" r:id="rId30"/>
    <p:sldId id="319" r:id="rId31"/>
    <p:sldId id="320" r:id="rId32"/>
    <p:sldId id="316" r:id="rId33"/>
    <p:sldId id="330" r:id="rId34"/>
    <p:sldId id="321" r:id="rId35"/>
    <p:sldId id="322" r:id="rId36"/>
    <p:sldId id="323" r:id="rId37"/>
    <p:sldId id="325" r:id="rId38"/>
    <p:sldId id="326" r:id="rId39"/>
    <p:sldId id="327" r:id="rId40"/>
    <p:sldId id="328" r:id="rId41"/>
    <p:sldId id="329" r:id="rId42"/>
    <p:sldId id="291" r:id="rId43"/>
    <p:sldId id="293" r:id="rId44"/>
  </p:sldIdLst>
  <p:sldSz cx="12192000" cy="6858000"/>
  <p:notesSz cx="5143500" cy="9144000"/>
  <p:embeddedFontLst>
    <p:embeddedFont>
      <p:font typeface="Alibaba PuHuiTi Heavy" panose="02010600030101010101" charset="-122"/>
      <p:bold r:id="rId47"/>
    </p:embeddedFont>
    <p:embeddedFont>
      <p:font typeface="阿里巴巴普惠体" panose="02010600030101010101" charset="-122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阿里巴巴普惠体 B" panose="00020600040101010101" pitchFamily="18" charset="-122"/>
      <p:bold r:id="rId54"/>
    </p:embeddedFont>
    <p:embeddedFont>
      <p:font typeface="阿里巴巴普惠体 M" panose="00020600040101010101" pitchFamily="18" charset="-122"/>
      <p:regular r:id="rId5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13"/>
  </p:normalViewPr>
  <p:slideViewPr>
    <p:cSldViewPr snapToGrid="0" snapToObjects="1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38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35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78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87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53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6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555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28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png"/><Relationship Id="rId10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png"/><Relationship Id="rId10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11" Type="http://schemas.openxmlformats.org/officeDocument/2006/relationships/image" Target="../media/image60.png"/><Relationship Id="rId5" Type="http://schemas.openxmlformats.org/officeDocument/2006/relationships/image" Target="../media/image12.png"/><Relationship Id="rId10" Type="http://schemas.openxmlformats.org/officeDocument/2006/relationships/image" Target="../media/image59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27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2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2.png"/><Relationship Id="rId5" Type="http://schemas.openxmlformats.org/officeDocument/2006/relationships/tags" Target="../tags/tag17.xml"/><Relationship Id="rId1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1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27.png"/><Relationship Id="rId5" Type="http://schemas.openxmlformats.org/officeDocument/2006/relationships/tags" Target="../tags/tag25.xml"/><Relationship Id="rId10" Type="http://schemas.openxmlformats.org/officeDocument/2006/relationships/image" Target="../media/image26.png"/><Relationship Id="rId4" Type="http://schemas.openxmlformats.org/officeDocument/2006/relationships/tags" Target="../tags/tag24.xml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3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5.png"/><Relationship Id="rId5" Type="http://schemas.openxmlformats.org/officeDocument/2006/relationships/image" Target="../media/image27.png"/><Relationship Id="rId15" Type="http://schemas.openxmlformats.org/officeDocument/2006/relationships/image" Target="../media/image11.png"/><Relationship Id="rId10" Type="http://schemas.openxmlformats.org/officeDocument/2006/relationships/image" Target="../media/image64.png"/><Relationship Id="rId4" Type="http://schemas.openxmlformats.org/officeDocument/2006/relationships/image" Target="../media/image26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9.png"/><Relationship Id="rId3" Type="http://schemas.openxmlformats.org/officeDocument/2006/relationships/tags" Target="../tags/tag29.xml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30.xml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1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3.xml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34.xml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7.xml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38.xml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1.xml"/><Relationship Id="rId7" Type="http://schemas.openxmlformats.org/officeDocument/2006/relationships/image" Target="../media/image12.png"/><Relationship Id="rId12" Type="http://schemas.openxmlformats.org/officeDocument/2006/relationships/image" Target="../media/image70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1.jpe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27.png"/><Relationship Id="rId11" Type="http://schemas.openxmlformats.org/officeDocument/2006/relationships/image" Target="../media/image65.png"/><Relationship Id="rId5" Type="http://schemas.openxmlformats.org/officeDocument/2006/relationships/image" Target="../media/image26.png"/><Relationship Id="rId10" Type="http://schemas.openxmlformats.org/officeDocument/2006/relationships/image" Target="../media/image64.png"/><Relationship Id="rId4" Type="http://schemas.openxmlformats.org/officeDocument/2006/relationships/image" Target="../media/image36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6.png"/><Relationship Id="rId7" Type="http://schemas.openxmlformats.org/officeDocument/2006/relationships/image" Target="../media/image62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7.png"/><Relationship Id="rId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6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3.png"/><Relationship Id="rId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6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4.png"/><Relationship Id="rId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5.xml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46.xml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1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github.com/apache/incubator-paimon/pull/1470" TargetMode="External"/><Relationship Id="rId3" Type="http://schemas.openxmlformats.org/officeDocument/2006/relationships/tags" Target="../tags/tag49.xml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50.xml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github.com/apache/incubator-paimon/pull/1910" TargetMode="External"/><Relationship Id="rId3" Type="http://schemas.openxmlformats.org/officeDocument/2006/relationships/tags" Target="../tags/tag53.xml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54.xml"/><Relationship Id="rId9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github.com/apache/incubator-paimon/pull/2469" TargetMode="External"/><Relationship Id="rId3" Type="http://schemas.openxmlformats.org/officeDocument/2006/relationships/tags" Target="../tags/tag57.xml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58.xml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6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5.png"/><Relationship Id="rId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12" Type="http://schemas.openxmlformats.org/officeDocument/2006/relationships/image" Target="../media/image11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26.png"/><Relationship Id="rId11" Type="http://schemas.openxmlformats.org/officeDocument/2006/relationships/image" Target="../media/image65.png"/><Relationship Id="rId5" Type="http://schemas.openxmlformats.org/officeDocument/2006/relationships/image" Target="../media/image36.png"/><Relationship Id="rId10" Type="http://schemas.openxmlformats.org/officeDocument/2006/relationships/image" Target="../media/image64.png"/><Relationship Id="rId4" Type="http://schemas.openxmlformats.org/officeDocument/2006/relationships/image" Target="../media/image1.pn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6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6.png"/><Relationship Id="rId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6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8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6.png"/><Relationship Id="rId5" Type="http://schemas.openxmlformats.org/officeDocument/2006/relationships/tags" Target="../tags/tag5.xml"/><Relationship Id="rId1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tags" Target="../tags/tag4.xml"/><Relationship Id="rId9" Type="http://schemas.openxmlformats.org/officeDocument/2006/relationships/image" Target="../media/image1.pn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79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26.png"/><Relationship Id="rId9" Type="http://schemas.openxmlformats.org/officeDocument/2006/relationships/image" Target="../media/image81.png"/><Relationship Id="rId1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89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1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1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2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11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3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png"/><Relationship Id="rId10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2" name="image 102"/>
          <p:cNvPicPr>
            <a:picLocks noChangeAspect="1"/>
          </p:cNvPicPr>
          <p:nvPr/>
        </p:nvPicPr>
        <p:blipFill>
          <a:blip r:embed="rId3"/>
          <a:srcRect l="-114" r="16"/>
          <a:stretch>
            <a:fillRect/>
          </a:stretch>
        </p:blipFill>
        <p:spPr>
          <a:xfrm>
            <a:off x="2206625" y="2360295"/>
            <a:ext cx="7856220" cy="1433830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9331" y="478409"/>
            <a:ext cx="3132709" cy="357632"/>
          </a:xfrm>
          <a:prstGeom prst="rect">
            <a:avLst/>
          </a:prstGeom>
        </p:spPr>
      </p:pic>
      <p:pic>
        <p:nvPicPr>
          <p:cNvPr id="9104" name="image 1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4598" y="767080"/>
            <a:ext cx="3132709" cy="296037"/>
          </a:xfrm>
          <a:prstGeom prst="rect">
            <a:avLst/>
          </a:prstGeom>
        </p:spPr>
      </p:pic>
      <p:pic>
        <p:nvPicPr>
          <p:cNvPr id="9106" name="image 1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58999" y="3870833"/>
            <a:ext cx="2494280" cy="337185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2808223" y="3880358"/>
            <a:ext cx="1563623" cy="3302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分享人：</a:t>
            </a: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吴祥平</a:t>
            </a:r>
          </a:p>
        </p:txBody>
      </p:sp>
      <p:grpSp>
        <p:nvGrpSpPr>
          <p:cNvPr id="108" name="组合 108"/>
          <p:cNvGrpSpPr/>
          <p:nvPr/>
        </p:nvGrpSpPr>
        <p:grpSpPr>
          <a:xfrm>
            <a:off x="2422271" y="3904615"/>
            <a:ext cx="219836" cy="219836"/>
            <a:chOff x="2422271" y="3904615"/>
            <a:chExt cx="219836" cy="219836"/>
          </a:xfrm>
        </p:grpSpPr>
        <p:sp>
          <p:nvSpPr>
            <p:cNvPr id="109" name="Object 109"/>
            <p:cNvSpPr txBox="1"/>
            <p:nvPr/>
          </p:nvSpPr>
          <p:spPr>
            <a:xfrm>
              <a:off x="2422271" y="3904615"/>
              <a:ext cx="219836" cy="219836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0" name="Object 1010"/>
            <p:cNvSpPr txBox="1"/>
            <p:nvPr/>
          </p:nvSpPr>
          <p:spPr>
            <a:xfrm rot="5400000">
              <a:off x="2501265" y="3979926"/>
              <a:ext cx="89408" cy="77089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011" name="image 10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883019" y="3870833"/>
            <a:ext cx="3427984" cy="337185"/>
          </a:xfrm>
          <a:prstGeom prst="rect">
            <a:avLst/>
          </a:prstGeom>
        </p:spPr>
      </p:pic>
      <p:sp>
        <p:nvSpPr>
          <p:cNvPr id="1012" name="Object 1012"/>
          <p:cNvSpPr txBox="1"/>
          <p:nvPr/>
        </p:nvSpPr>
        <p:spPr>
          <a:xfrm>
            <a:off x="6621399" y="3880358"/>
            <a:ext cx="3441700" cy="3302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600" b="0" i="0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解密核心技术 共探数据未来</a:t>
            </a:r>
            <a:endParaRPr lang="zh-CN" altLang="en-US" sz="1600" b="0" i="0" spc="4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Alibaba PuHuiTi Regular" panose="00020600040101010101" charset="-122"/>
            </a:endParaRPr>
          </a:p>
        </p:txBody>
      </p:sp>
      <p:grpSp>
        <p:nvGrpSpPr>
          <p:cNvPr id="1013" name="组合 1013"/>
          <p:cNvGrpSpPr/>
          <p:nvPr/>
        </p:nvGrpSpPr>
        <p:grpSpPr>
          <a:xfrm>
            <a:off x="1748408" y="5210683"/>
            <a:ext cx="8695181" cy="726821"/>
            <a:chOff x="1748408" y="5210683"/>
            <a:chExt cx="8695181" cy="726821"/>
          </a:xfrm>
        </p:grpSpPr>
        <p:sp>
          <p:nvSpPr>
            <p:cNvPr id="1014" name="Object 1014"/>
            <p:cNvSpPr txBox="1"/>
            <p:nvPr/>
          </p:nvSpPr>
          <p:spPr>
            <a:xfrm>
              <a:off x="7470901" y="5319014"/>
              <a:ext cx="2982214" cy="1905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5" name="Object 1015"/>
            <p:cNvSpPr txBox="1"/>
            <p:nvPr/>
          </p:nvSpPr>
          <p:spPr>
            <a:xfrm>
              <a:off x="1738883" y="5319014"/>
              <a:ext cx="2982214" cy="19050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6" name="Object 1016"/>
            <p:cNvSpPr txBox="1"/>
            <p:nvPr/>
          </p:nvSpPr>
          <p:spPr>
            <a:xfrm>
              <a:off x="4420870" y="5210683"/>
              <a:ext cx="3427984" cy="337185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同程旅行第七届大数据技术沙龙</a:t>
              </a:r>
              <a:endParaRPr lang="zh-CN" altLang="en-US" sz="14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017" name="Object 1017"/>
            <p:cNvSpPr txBox="1"/>
            <p:nvPr/>
          </p:nvSpPr>
          <p:spPr>
            <a:xfrm>
              <a:off x="4420870" y="5600319"/>
              <a:ext cx="3427984" cy="337185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2023.12.23</a:t>
              </a:r>
              <a:endParaRPr lang="zh-CN" altLang="en-US" sz="14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345" y="303530"/>
            <a:ext cx="3968115" cy="357505"/>
          </a:xfrm>
          <a:prstGeom prst="rect">
            <a:avLst/>
          </a:prstGeom>
        </p:spPr>
      </p:pic>
      <p:sp>
        <p:nvSpPr>
          <p:cNvPr id="2" name="Object 1012">
            <a:extLst>
              <a:ext uri="{FF2B5EF4-FFF2-40B4-BE49-F238E27FC236}">
                <a16:creationId xmlns:a16="http://schemas.microsoft.com/office/drawing/2014/main" id="{5106E537-ED3D-01C1-2FB1-0A1422BCC4B1}"/>
              </a:ext>
            </a:extLst>
          </p:cNvPr>
          <p:cNvSpPr txBox="1"/>
          <p:nvPr/>
        </p:nvSpPr>
        <p:spPr>
          <a:xfrm>
            <a:off x="2532189" y="4347432"/>
            <a:ext cx="7772552" cy="664782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altLang="en-US" sz="3200" b="1" i="0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同程旅行基于</a:t>
            </a:r>
            <a:r>
              <a:rPr lang="en-US" altLang="zh-CN" sz="3200" b="1" i="0" spc="40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paimon</a:t>
            </a:r>
            <a:r>
              <a:rPr lang="zh-CN" altLang="en-US" sz="3200" b="1" i="0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的湖仓应用实践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2000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endParaRPr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4012" name="Object 4012"/>
          <p:cNvSpPr txBox="1"/>
          <p:nvPr/>
        </p:nvSpPr>
        <p:spPr>
          <a:xfrm>
            <a:off x="482600" y="1092071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Apache 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合并机制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40" name="image 506">
            <a:extLst>
              <a:ext uri="{FF2B5EF4-FFF2-40B4-BE49-F238E27FC236}">
                <a16:creationId xmlns:a16="http://schemas.microsoft.com/office/drawing/2014/main" id="{B9B13121-1702-6655-4EDE-73F4CFFF718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7075" y="1706626"/>
            <a:ext cx="3323082" cy="4316984"/>
          </a:xfrm>
          <a:prstGeom prst="rect">
            <a:avLst/>
          </a:prstGeom>
        </p:spPr>
      </p:pic>
      <p:pic>
        <p:nvPicPr>
          <p:cNvPr id="41" name="image 507">
            <a:extLst>
              <a:ext uri="{FF2B5EF4-FFF2-40B4-BE49-F238E27FC236}">
                <a16:creationId xmlns:a16="http://schemas.microsoft.com/office/drawing/2014/main" id="{BAA326E0-DE3F-84AB-0789-E71EB45EA3A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443349" y="1706626"/>
            <a:ext cx="3323082" cy="4316984"/>
          </a:xfrm>
          <a:prstGeom prst="rect">
            <a:avLst/>
          </a:prstGeom>
        </p:spPr>
      </p:pic>
      <p:pic>
        <p:nvPicPr>
          <p:cNvPr id="42" name="image 508">
            <a:extLst>
              <a:ext uri="{FF2B5EF4-FFF2-40B4-BE49-F238E27FC236}">
                <a16:creationId xmlns:a16="http://schemas.microsoft.com/office/drawing/2014/main" id="{F52AE58D-E51B-439D-AE58-5C108DF15A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193532" y="1706626"/>
            <a:ext cx="3323082" cy="4316984"/>
          </a:xfrm>
          <a:prstGeom prst="rect">
            <a:avLst/>
          </a:prstGeom>
        </p:spPr>
      </p:pic>
      <p:sp>
        <p:nvSpPr>
          <p:cNvPr id="43" name="Object 5010">
            <a:extLst>
              <a:ext uri="{FF2B5EF4-FFF2-40B4-BE49-F238E27FC236}">
                <a16:creationId xmlns:a16="http://schemas.microsoft.com/office/drawing/2014/main" id="{B9FFF611-341D-8925-3731-17964BB1D7B5}"/>
              </a:ext>
            </a:extLst>
          </p:cNvPr>
          <p:cNvSpPr txBox="1"/>
          <p:nvPr/>
        </p:nvSpPr>
        <p:spPr>
          <a:xfrm>
            <a:off x="1306449" y="4290695"/>
            <a:ext cx="2247900" cy="1143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相同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Primary Key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的数据保留一条（根据比较键设置）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支持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Delete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适合实时写如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ODS</a:t>
            </a: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4" name="Object 5012">
            <a:extLst>
              <a:ext uri="{FF2B5EF4-FFF2-40B4-BE49-F238E27FC236}">
                <a16:creationId xmlns:a16="http://schemas.microsoft.com/office/drawing/2014/main" id="{CC211A3C-6EA5-3458-1C48-7BD385FEF74F}"/>
              </a:ext>
            </a:extLst>
          </p:cNvPr>
          <p:cNvSpPr txBox="1"/>
          <p:nvPr/>
        </p:nvSpPr>
        <p:spPr>
          <a:xfrm>
            <a:off x="735965" y="3437128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i="0" dirty="0">
                <a:blipFill>
                  <a:blip r:embed="rId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主键去重更新</a:t>
            </a:r>
          </a:p>
        </p:txBody>
      </p:sp>
      <p:sp>
        <p:nvSpPr>
          <p:cNvPr id="45" name="Object 5014">
            <a:extLst>
              <a:ext uri="{FF2B5EF4-FFF2-40B4-BE49-F238E27FC236}">
                <a16:creationId xmlns:a16="http://schemas.microsoft.com/office/drawing/2014/main" id="{329A2B39-E902-617B-55A9-E46F7B23B36E}"/>
              </a:ext>
            </a:extLst>
          </p:cNvPr>
          <p:cNvSpPr txBox="1"/>
          <p:nvPr/>
        </p:nvSpPr>
        <p:spPr>
          <a:xfrm>
            <a:off x="5012690" y="4290695"/>
            <a:ext cx="2247900" cy="1143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根据主键相同的数据维度打宽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忽略值为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null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的列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适合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Union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打宽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6" name="Object 5016">
            <a:extLst>
              <a:ext uri="{FF2B5EF4-FFF2-40B4-BE49-F238E27FC236}">
                <a16:creationId xmlns:a16="http://schemas.microsoft.com/office/drawing/2014/main" id="{328543EB-CD29-ECBB-A852-DAFE5DC4EB32}"/>
              </a:ext>
            </a:extLst>
          </p:cNvPr>
          <p:cNvSpPr txBox="1"/>
          <p:nvPr/>
        </p:nvSpPr>
        <p:spPr>
          <a:xfrm>
            <a:off x="4452239" y="3437128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i="0" dirty="0">
                <a:blipFill>
                  <a:blip r:embed="rId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局部更新</a:t>
            </a:r>
          </a:p>
        </p:txBody>
      </p:sp>
      <p:sp>
        <p:nvSpPr>
          <p:cNvPr id="47" name="Object 5018">
            <a:extLst>
              <a:ext uri="{FF2B5EF4-FFF2-40B4-BE49-F238E27FC236}">
                <a16:creationId xmlns:a16="http://schemas.microsoft.com/office/drawing/2014/main" id="{0499E46B-8BE5-0FFF-D19A-E83519310F3C}"/>
              </a:ext>
            </a:extLst>
          </p:cNvPr>
          <p:cNvSpPr txBox="1"/>
          <p:nvPr/>
        </p:nvSpPr>
        <p:spPr>
          <a:xfrm>
            <a:off x="8762746" y="4290695"/>
            <a:ext cx="2247900" cy="147221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根据主键相同的数据应用聚合函数（</a:t>
            </a:r>
            <a:r>
              <a:rPr lang="en-US" altLang="zh-CN" sz="1200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sum,min,max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等）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Sum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支持回撤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&amp;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删除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8" name="Object 5020">
            <a:extLst>
              <a:ext uri="{FF2B5EF4-FFF2-40B4-BE49-F238E27FC236}">
                <a16:creationId xmlns:a16="http://schemas.microsoft.com/office/drawing/2014/main" id="{BE3F9C42-D928-DBD3-4FC9-22CBFE5A7BEE}"/>
              </a:ext>
            </a:extLst>
          </p:cNvPr>
          <p:cNvSpPr txBox="1"/>
          <p:nvPr/>
        </p:nvSpPr>
        <p:spPr>
          <a:xfrm>
            <a:off x="8202422" y="3426333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i="0" dirty="0">
                <a:blipFill>
                  <a:blip r:embed="rId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预聚合</a:t>
            </a:r>
          </a:p>
        </p:txBody>
      </p:sp>
      <p:pic>
        <p:nvPicPr>
          <p:cNvPr id="49" name="image 5021">
            <a:extLst>
              <a:ext uri="{FF2B5EF4-FFF2-40B4-BE49-F238E27FC236}">
                <a16:creationId xmlns:a16="http://schemas.microsoft.com/office/drawing/2014/main" id="{D7EFB374-D579-EFDE-C570-97D863A98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43354" y="2518537"/>
            <a:ext cx="776605" cy="776605"/>
          </a:xfrm>
          <a:prstGeom prst="rect">
            <a:avLst/>
          </a:prstGeom>
        </p:spPr>
      </p:pic>
      <p:pic>
        <p:nvPicPr>
          <p:cNvPr id="50" name="image 5022">
            <a:extLst>
              <a:ext uri="{FF2B5EF4-FFF2-40B4-BE49-F238E27FC236}">
                <a16:creationId xmlns:a16="http://schemas.microsoft.com/office/drawing/2014/main" id="{D3F44ABB-4F7C-0DCF-92B4-E97280539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696204" y="2535301"/>
            <a:ext cx="776605" cy="743204"/>
          </a:xfrm>
          <a:prstGeom prst="rect">
            <a:avLst/>
          </a:prstGeom>
        </p:spPr>
      </p:pic>
      <p:pic>
        <p:nvPicPr>
          <p:cNvPr id="51" name="image 5023">
            <a:extLst>
              <a:ext uri="{FF2B5EF4-FFF2-40B4-BE49-F238E27FC236}">
                <a16:creationId xmlns:a16="http://schemas.microsoft.com/office/drawing/2014/main" id="{864BC64B-1177-5AE7-741F-50BA742CD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449054" y="2572893"/>
            <a:ext cx="776605" cy="667893"/>
          </a:xfrm>
          <a:prstGeom prst="rect">
            <a:avLst/>
          </a:prstGeom>
        </p:spPr>
      </p:pic>
      <p:pic>
        <p:nvPicPr>
          <p:cNvPr id="52" name="image 5024">
            <a:extLst>
              <a:ext uri="{FF2B5EF4-FFF2-40B4-BE49-F238E27FC236}">
                <a16:creationId xmlns:a16="http://schemas.microsoft.com/office/drawing/2014/main" id="{74C2F3CC-F0D6-0619-B754-3CDAF47CD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962517" y="4099433"/>
            <a:ext cx="2042922" cy="19050"/>
          </a:xfrm>
          <a:prstGeom prst="rect">
            <a:avLst/>
          </a:prstGeom>
        </p:spPr>
      </p:pic>
      <p:pic>
        <p:nvPicPr>
          <p:cNvPr id="53" name="image 5025">
            <a:extLst>
              <a:ext uri="{FF2B5EF4-FFF2-40B4-BE49-F238E27FC236}">
                <a16:creationId xmlns:a16="http://schemas.microsoft.com/office/drawing/2014/main" id="{71EBF3E0-FD17-EE63-C2FD-9EFC17481A2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074539" y="4099433"/>
            <a:ext cx="2042922" cy="19050"/>
          </a:xfrm>
          <a:prstGeom prst="rect">
            <a:avLst/>
          </a:prstGeom>
        </p:spPr>
      </p:pic>
      <p:pic>
        <p:nvPicPr>
          <p:cNvPr id="54" name="image 5026">
            <a:extLst>
              <a:ext uri="{FF2B5EF4-FFF2-40B4-BE49-F238E27FC236}">
                <a16:creationId xmlns:a16="http://schemas.microsoft.com/office/drawing/2014/main" id="{2423EB6A-93A8-B5B1-6513-8321D2DBA24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95603" y="4099433"/>
            <a:ext cx="2042922" cy="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2000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endParaRPr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4012" name="Object 4012"/>
          <p:cNvSpPr txBox="1"/>
          <p:nvPr/>
        </p:nvSpPr>
        <p:spPr>
          <a:xfrm>
            <a:off x="482600" y="1092071"/>
            <a:ext cx="5613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Apache 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增量数据机制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40" name="image 506">
            <a:extLst>
              <a:ext uri="{FF2B5EF4-FFF2-40B4-BE49-F238E27FC236}">
                <a16:creationId xmlns:a16="http://schemas.microsoft.com/office/drawing/2014/main" id="{B9B13121-1702-6655-4EDE-73F4CFFF718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7075" y="1706626"/>
            <a:ext cx="3323082" cy="4316984"/>
          </a:xfrm>
          <a:prstGeom prst="rect">
            <a:avLst/>
          </a:prstGeom>
        </p:spPr>
      </p:pic>
      <p:pic>
        <p:nvPicPr>
          <p:cNvPr id="41" name="image 507">
            <a:extLst>
              <a:ext uri="{FF2B5EF4-FFF2-40B4-BE49-F238E27FC236}">
                <a16:creationId xmlns:a16="http://schemas.microsoft.com/office/drawing/2014/main" id="{BAA326E0-DE3F-84AB-0789-E71EB45EA3A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443349" y="1706626"/>
            <a:ext cx="3323082" cy="4316984"/>
          </a:xfrm>
          <a:prstGeom prst="rect">
            <a:avLst/>
          </a:prstGeom>
        </p:spPr>
      </p:pic>
      <p:pic>
        <p:nvPicPr>
          <p:cNvPr id="42" name="image 508">
            <a:extLst>
              <a:ext uri="{FF2B5EF4-FFF2-40B4-BE49-F238E27FC236}">
                <a16:creationId xmlns:a16="http://schemas.microsoft.com/office/drawing/2014/main" id="{F52AE58D-E51B-439D-AE58-5C108DF15A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193532" y="1706626"/>
            <a:ext cx="3323082" cy="4316984"/>
          </a:xfrm>
          <a:prstGeom prst="rect">
            <a:avLst/>
          </a:prstGeom>
        </p:spPr>
      </p:pic>
      <p:sp>
        <p:nvSpPr>
          <p:cNvPr id="43" name="Object 5010">
            <a:extLst>
              <a:ext uri="{FF2B5EF4-FFF2-40B4-BE49-F238E27FC236}">
                <a16:creationId xmlns:a16="http://schemas.microsoft.com/office/drawing/2014/main" id="{B9FFF611-341D-8925-3731-17964BB1D7B5}"/>
              </a:ext>
            </a:extLst>
          </p:cNvPr>
          <p:cNvSpPr txBox="1"/>
          <p:nvPr/>
        </p:nvSpPr>
        <p:spPr>
          <a:xfrm>
            <a:off x="1306449" y="4290695"/>
            <a:ext cx="2247900" cy="1143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双写输入数据流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适合</a:t>
            </a:r>
            <a:r>
              <a:rPr lang="en-US" altLang="zh-CN" sz="1200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changgelog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完整（</a:t>
            </a:r>
            <a:r>
              <a:rPr lang="en-US" altLang="zh-CN" sz="1200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binlog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)</a:t>
            </a:r>
          </a:p>
          <a:p>
            <a:pPr marL="171450" indent="-171450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4" name="Object 5012">
            <a:extLst>
              <a:ext uri="{FF2B5EF4-FFF2-40B4-BE49-F238E27FC236}">
                <a16:creationId xmlns:a16="http://schemas.microsoft.com/office/drawing/2014/main" id="{CC211A3C-6EA5-3458-1C48-7BD385FEF74F}"/>
              </a:ext>
            </a:extLst>
          </p:cNvPr>
          <p:cNvSpPr txBox="1"/>
          <p:nvPr/>
        </p:nvSpPr>
        <p:spPr>
          <a:xfrm>
            <a:off x="735965" y="3437128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b="1" i="0" dirty="0">
                <a:blipFill>
                  <a:blip r:embed="rId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Input</a:t>
            </a:r>
            <a:endParaRPr lang="zh-CN" altLang="en-US" sz="2000" b="1" i="0" dirty="0">
              <a:blipFill>
                <a:blip r:embed="rId9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5" name="Object 5014">
            <a:extLst>
              <a:ext uri="{FF2B5EF4-FFF2-40B4-BE49-F238E27FC236}">
                <a16:creationId xmlns:a16="http://schemas.microsoft.com/office/drawing/2014/main" id="{329A2B39-E902-617B-55A9-E46F7B23B36E}"/>
              </a:ext>
            </a:extLst>
          </p:cNvPr>
          <p:cNvSpPr txBox="1"/>
          <p:nvPr/>
        </p:nvSpPr>
        <p:spPr>
          <a:xfrm>
            <a:off x="5012690" y="4290695"/>
            <a:ext cx="2247900" cy="147221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提交快照前，根据主键查询底层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LSM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文件产生完整增量数据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时效性好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消耗资源较多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6" name="Object 5016">
            <a:extLst>
              <a:ext uri="{FF2B5EF4-FFF2-40B4-BE49-F238E27FC236}">
                <a16:creationId xmlns:a16="http://schemas.microsoft.com/office/drawing/2014/main" id="{328543EB-CD29-ECBB-A852-DAFE5DC4EB32}"/>
              </a:ext>
            </a:extLst>
          </p:cNvPr>
          <p:cNvSpPr txBox="1"/>
          <p:nvPr/>
        </p:nvSpPr>
        <p:spPr>
          <a:xfrm>
            <a:off x="4452239" y="3437128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b="1" dirty="0">
                <a:blipFill>
                  <a:blip r:embed="rId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Lookup</a:t>
            </a:r>
            <a:endParaRPr lang="zh-CN" altLang="en-US" sz="2000" b="1" i="0" dirty="0">
              <a:blipFill>
                <a:blip r:embed="rId9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7" name="Object 5018">
            <a:extLst>
              <a:ext uri="{FF2B5EF4-FFF2-40B4-BE49-F238E27FC236}">
                <a16:creationId xmlns:a16="http://schemas.microsoft.com/office/drawing/2014/main" id="{0499E46B-8BE5-0FFF-D19A-E83519310F3C}"/>
              </a:ext>
            </a:extLst>
          </p:cNvPr>
          <p:cNvSpPr txBox="1"/>
          <p:nvPr/>
        </p:nvSpPr>
        <p:spPr>
          <a:xfrm>
            <a:off x="8762746" y="4290695"/>
            <a:ext cx="2247900" cy="147221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Full Compaction</a:t>
            </a:r>
            <a:r>
              <a:rPr lang="zh-CN" altLang="en-US" sz="12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时产生完整增量数据，产生完整增量数据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时效性差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资源消耗少（复用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compaction)</a:t>
            </a:r>
          </a:p>
        </p:txBody>
      </p:sp>
      <p:sp>
        <p:nvSpPr>
          <p:cNvPr id="48" name="Object 5020">
            <a:extLst>
              <a:ext uri="{FF2B5EF4-FFF2-40B4-BE49-F238E27FC236}">
                <a16:creationId xmlns:a16="http://schemas.microsoft.com/office/drawing/2014/main" id="{BE3F9C42-D928-DBD3-4FC9-22CBFE5A7BEE}"/>
              </a:ext>
            </a:extLst>
          </p:cNvPr>
          <p:cNvSpPr txBox="1"/>
          <p:nvPr/>
        </p:nvSpPr>
        <p:spPr>
          <a:xfrm>
            <a:off x="8202422" y="3426333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b="1" i="0" dirty="0">
                <a:blipFill>
                  <a:blip r:embed="rId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Full Compaction</a:t>
            </a:r>
            <a:endParaRPr lang="zh-CN" altLang="en-US" sz="2000" b="1" i="0" dirty="0">
              <a:blipFill>
                <a:blip r:embed="rId9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49" name="image 5021">
            <a:extLst>
              <a:ext uri="{FF2B5EF4-FFF2-40B4-BE49-F238E27FC236}">
                <a16:creationId xmlns:a16="http://schemas.microsoft.com/office/drawing/2014/main" id="{D7EFB374-D579-EFDE-C570-97D863A98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43354" y="2518537"/>
            <a:ext cx="776605" cy="776605"/>
          </a:xfrm>
          <a:prstGeom prst="rect">
            <a:avLst/>
          </a:prstGeom>
        </p:spPr>
      </p:pic>
      <p:pic>
        <p:nvPicPr>
          <p:cNvPr id="50" name="image 5022">
            <a:extLst>
              <a:ext uri="{FF2B5EF4-FFF2-40B4-BE49-F238E27FC236}">
                <a16:creationId xmlns:a16="http://schemas.microsoft.com/office/drawing/2014/main" id="{D3F44ABB-4F7C-0DCF-92B4-E97280539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696204" y="2535301"/>
            <a:ext cx="776605" cy="743204"/>
          </a:xfrm>
          <a:prstGeom prst="rect">
            <a:avLst/>
          </a:prstGeom>
        </p:spPr>
      </p:pic>
      <p:pic>
        <p:nvPicPr>
          <p:cNvPr id="51" name="image 5023">
            <a:extLst>
              <a:ext uri="{FF2B5EF4-FFF2-40B4-BE49-F238E27FC236}">
                <a16:creationId xmlns:a16="http://schemas.microsoft.com/office/drawing/2014/main" id="{864BC64B-1177-5AE7-741F-50BA742CD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449054" y="2572893"/>
            <a:ext cx="776605" cy="667893"/>
          </a:xfrm>
          <a:prstGeom prst="rect">
            <a:avLst/>
          </a:prstGeom>
        </p:spPr>
      </p:pic>
      <p:pic>
        <p:nvPicPr>
          <p:cNvPr id="52" name="image 5024">
            <a:extLst>
              <a:ext uri="{FF2B5EF4-FFF2-40B4-BE49-F238E27FC236}">
                <a16:creationId xmlns:a16="http://schemas.microsoft.com/office/drawing/2014/main" id="{74C2F3CC-F0D6-0619-B754-3CDAF47CD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962517" y="4099433"/>
            <a:ext cx="2042922" cy="19050"/>
          </a:xfrm>
          <a:prstGeom prst="rect">
            <a:avLst/>
          </a:prstGeom>
        </p:spPr>
      </p:pic>
      <p:pic>
        <p:nvPicPr>
          <p:cNvPr id="53" name="image 5025">
            <a:extLst>
              <a:ext uri="{FF2B5EF4-FFF2-40B4-BE49-F238E27FC236}">
                <a16:creationId xmlns:a16="http://schemas.microsoft.com/office/drawing/2014/main" id="{71EBF3E0-FD17-EE63-C2FD-9EFC17481A2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074539" y="4099433"/>
            <a:ext cx="2042922" cy="19050"/>
          </a:xfrm>
          <a:prstGeom prst="rect">
            <a:avLst/>
          </a:prstGeom>
        </p:spPr>
      </p:pic>
      <p:pic>
        <p:nvPicPr>
          <p:cNvPr id="54" name="image 5026">
            <a:extLst>
              <a:ext uri="{FF2B5EF4-FFF2-40B4-BE49-F238E27FC236}">
                <a16:creationId xmlns:a16="http://schemas.microsoft.com/office/drawing/2014/main" id="{2423EB6A-93A8-B5B1-6513-8321D2DBA24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95603" y="4099433"/>
            <a:ext cx="2042922" cy="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2000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endParaRPr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4012" name="Object 4012"/>
          <p:cNvSpPr txBox="1"/>
          <p:nvPr/>
        </p:nvSpPr>
        <p:spPr>
          <a:xfrm>
            <a:off x="482600" y="1092071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Apache 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对比</a:t>
            </a:r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Hudi</a:t>
            </a:r>
            <a:endParaRPr kumimoji="1" lang="zh-CN" altLang="en-US" sz="32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6F55577-B491-F10A-AE0E-B2D0A7AF2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1" y="1880805"/>
            <a:ext cx="5345686" cy="19799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637CF4-E77D-AAC2-01CB-982B9CED71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0887" y="1880805"/>
            <a:ext cx="5441191" cy="197999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8531066-687C-6FA2-A888-DD40C4C2D6FA}"/>
              </a:ext>
            </a:extLst>
          </p:cNvPr>
          <p:cNvSpPr/>
          <p:nvPr/>
        </p:nvSpPr>
        <p:spPr>
          <a:xfrm>
            <a:off x="1477818" y="4608945"/>
            <a:ext cx="2890982" cy="15424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12G </a:t>
            </a:r>
            <a:r>
              <a:rPr lang="zh-CN" altLang="en-US" dirty="0"/>
              <a:t>内存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8D9DDB6-CDEF-0FE1-2A47-EAB85B424D42}"/>
              </a:ext>
            </a:extLst>
          </p:cNvPr>
          <p:cNvSpPr/>
          <p:nvPr/>
        </p:nvSpPr>
        <p:spPr>
          <a:xfrm>
            <a:off x="7421418" y="4485582"/>
            <a:ext cx="2890982" cy="15424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6G </a:t>
            </a:r>
            <a:r>
              <a:rPr lang="zh-CN" altLang="en-US" dirty="0"/>
              <a:t>内存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74EC3DD-0B8E-E2DA-C871-CF4FC7B4EC1F}"/>
              </a:ext>
            </a:extLst>
          </p:cNvPr>
          <p:cNvSpPr/>
          <p:nvPr/>
        </p:nvSpPr>
        <p:spPr>
          <a:xfrm>
            <a:off x="4682836" y="4950691"/>
            <a:ext cx="2447637" cy="815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部分大表减少一倍</a:t>
            </a:r>
          </a:p>
        </p:txBody>
      </p:sp>
    </p:spTree>
    <p:extLst>
      <p:ext uri="{BB962C8B-B14F-4D97-AF65-F5344CB8AC3E}">
        <p14:creationId xmlns:p14="http://schemas.microsoft.com/office/powerpoint/2010/main" val="275352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2000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endParaRPr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4012" name="Object 4012"/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对比</a:t>
            </a:r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Hudi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同步容器数对比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8531066-687C-6FA2-A888-DD40C4C2D6FA}"/>
              </a:ext>
            </a:extLst>
          </p:cNvPr>
          <p:cNvSpPr/>
          <p:nvPr/>
        </p:nvSpPr>
        <p:spPr>
          <a:xfrm>
            <a:off x="1477818" y="4608945"/>
            <a:ext cx="2890982" cy="15424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 </a:t>
            </a:r>
            <a:r>
              <a:rPr lang="zh-CN" altLang="en-US" dirty="0"/>
              <a:t>并行度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8D9DDB6-CDEF-0FE1-2A47-EAB85B424D42}"/>
              </a:ext>
            </a:extLst>
          </p:cNvPr>
          <p:cNvSpPr/>
          <p:nvPr/>
        </p:nvSpPr>
        <p:spPr>
          <a:xfrm>
            <a:off x="7421418" y="4485582"/>
            <a:ext cx="2890982" cy="15424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r>
              <a:rPr lang="zh-CN" altLang="en-US" dirty="0"/>
              <a:t>并行读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74EC3DD-0B8E-E2DA-C871-CF4FC7B4EC1F}"/>
              </a:ext>
            </a:extLst>
          </p:cNvPr>
          <p:cNvSpPr/>
          <p:nvPr/>
        </p:nvSpPr>
        <p:spPr>
          <a:xfrm>
            <a:off x="4682836" y="4950691"/>
            <a:ext cx="2447637" cy="815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部分大表减少</a:t>
            </a:r>
            <a:r>
              <a:rPr lang="en-US" altLang="zh-CN" dirty="0"/>
              <a:t>4</a:t>
            </a:r>
            <a:r>
              <a:rPr lang="zh-CN" altLang="en-US" dirty="0"/>
              <a:t>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560036-1933-2EEF-81FD-3BCCFCDF3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58" y="2084805"/>
            <a:ext cx="5410023" cy="16150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C6F2AE-659D-AEE8-5A47-BC606B114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39" y="2084805"/>
            <a:ext cx="5227264" cy="162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04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2000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endParaRPr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6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8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4012" name="Object 4012"/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对比</a:t>
            </a:r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Hudi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点查效率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8531066-687C-6FA2-A888-DD40C4C2D6FA}"/>
              </a:ext>
            </a:extLst>
          </p:cNvPr>
          <p:cNvSpPr/>
          <p:nvPr/>
        </p:nvSpPr>
        <p:spPr>
          <a:xfrm>
            <a:off x="1477818" y="4608945"/>
            <a:ext cx="2890982" cy="15424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Hudi : 21 S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8D9DDB6-CDEF-0FE1-2A47-EAB85B424D42}"/>
              </a:ext>
            </a:extLst>
          </p:cNvPr>
          <p:cNvSpPr/>
          <p:nvPr/>
        </p:nvSpPr>
        <p:spPr>
          <a:xfrm>
            <a:off x="7387461" y="4608945"/>
            <a:ext cx="2890982" cy="15424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Paimon</a:t>
            </a:r>
            <a:r>
              <a:rPr lang="en-US" altLang="zh-CN" dirty="0"/>
              <a:t>: 3S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74EC3DD-0B8E-E2DA-C871-CF4FC7B4EC1F}"/>
              </a:ext>
            </a:extLst>
          </p:cNvPr>
          <p:cNvSpPr/>
          <p:nvPr/>
        </p:nvSpPr>
        <p:spPr>
          <a:xfrm>
            <a:off x="4682836" y="4950691"/>
            <a:ext cx="2447637" cy="815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部分查询提升</a:t>
            </a:r>
            <a:r>
              <a:rPr lang="en-US" altLang="zh-CN" dirty="0"/>
              <a:t>7</a:t>
            </a:r>
            <a:r>
              <a:rPr lang="zh-CN" altLang="en-US" dirty="0"/>
              <a:t>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9E6735-0CD6-4750-D233-F1BD27AF6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28662" y="2017697"/>
            <a:ext cx="4562475" cy="2451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64A548-3A18-1C94-1D9A-518C033917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674961" y="1982454"/>
            <a:ext cx="4133215" cy="252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1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2000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endParaRPr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4012" name="Object 4012"/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对比</a:t>
            </a:r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Hudi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Upsert</a:t>
            </a:r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效率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8531066-687C-6FA2-A888-DD40C4C2D6FA}"/>
              </a:ext>
            </a:extLst>
          </p:cNvPr>
          <p:cNvSpPr/>
          <p:nvPr/>
        </p:nvSpPr>
        <p:spPr>
          <a:xfrm>
            <a:off x="1477818" y="4050845"/>
            <a:ext cx="2890982" cy="15424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10H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8D9DDB6-CDEF-0FE1-2A47-EAB85B424D42}"/>
              </a:ext>
            </a:extLst>
          </p:cNvPr>
          <p:cNvSpPr/>
          <p:nvPr/>
        </p:nvSpPr>
        <p:spPr>
          <a:xfrm>
            <a:off x="7421418" y="3927482"/>
            <a:ext cx="2890982" cy="15424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3H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74EC3DD-0B8E-E2DA-C871-CF4FC7B4EC1F}"/>
              </a:ext>
            </a:extLst>
          </p:cNvPr>
          <p:cNvSpPr/>
          <p:nvPr/>
        </p:nvSpPr>
        <p:spPr>
          <a:xfrm>
            <a:off x="4682836" y="4392591"/>
            <a:ext cx="2447637" cy="815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部分大表</a:t>
            </a:r>
            <a:r>
              <a:rPr lang="en-US" altLang="zh-CN" dirty="0"/>
              <a:t>3</a:t>
            </a:r>
            <a:r>
              <a:rPr lang="zh-CN" altLang="en-US" dirty="0"/>
              <a:t>倍提升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8A7C29-DE2A-986C-9F40-17AE0660CE56}"/>
              </a:ext>
            </a:extLst>
          </p:cNvPr>
          <p:cNvSpPr txBox="1"/>
          <p:nvPr/>
        </p:nvSpPr>
        <p:spPr>
          <a:xfrm>
            <a:off x="2551372" y="2694298"/>
            <a:ext cx="8251190" cy="568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30000"/>
              </a:lnSpc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Upsert 4 亿数据，800 个分区，</a:t>
            </a:r>
            <a:r>
              <a:rPr kumimoji="1"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Hudi </a:t>
            </a:r>
            <a:r>
              <a:rPr kumimoji="1"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和</a:t>
            </a:r>
            <a:r>
              <a:rPr kumimoji="1"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Paimon</a:t>
            </a:r>
            <a:r>
              <a:rPr kumimoji="1"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的耗时如下</a:t>
            </a:r>
            <a:r>
              <a:rPr kumimoji="1" lang="en-US" altLang="zh-CN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kumimoji="1" lang="zh-CN" altLang="en-US" sz="1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7316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2000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endParaRPr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4012" name="Object 4012"/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对比</a:t>
            </a:r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Hudi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数据稳定性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8531066-687C-6FA2-A888-DD40C4C2D6FA}"/>
              </a:ext>
            </a:extLst>
          </p:cNvPr>
          <p:cNvSpPr/>
          <p:nvPr/>
        </p:nvSpPr>
        <p:spPr>
          <a:xfrm>
            <a:off x="1477818" y="2806442"/>
            <a:ext cx="2890982" cy="15424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Hudi : 5</a:t>
            </a:r>
            <a:r>
              <a:rPr lang="zh-CN" altLang="en-US" dirty="0"/>
              <a:t>起</a:t>
            </a:r>
            <a:endParaRPr lang="en-US" altLang="zh-CN" dirty="0"/>
          </a:p>
          <a:p>
            <a:pPr algn="ctr"/>
            <a:r>
              <a:rPr lang="zh-CN" altLang="en-US" dirty="0"/>
              <a:t>（边界状态问题）</a:t>
            </a:r>
            <a:endParaRPr lang="en-US" altLang="zh-CN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8D9DDB6-CDEF-0FE1-2A47-EAB85B424D42}"/>
              </a:ext>
            </a:extLst>
          </p:cNvPr>
          <p:cNvSpPr/>
          <p:nvPr/>
        </p:nvSpPr>
        <p:spPr>
          <a:xfrm>
            <a:off x="7421417" y="2683079"/>
            <a:ext cx="3080327" cy="15424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起（未带状态重启）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74EC3DD-0B8E-E2DA-C871-CF4FC7B4EC1F}"/>
              </a:ext>
            </a:extLst>
          </p:cNvPr>
          <p:cNvSpPr/>
          <p:nvPr/>
        </p:nvSpPr>
        <p:spPr>
          <a:xfrm>
            <a:off x="4682836" y="3148188"/>
            <a:ext cx="2447637" cy="815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29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2000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endParaRPr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12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14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4012" name="Object 4012"/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混合湖仓架构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18" name="圆角矩形 34">
            <a:extLst>
              <a:ext uri="{FF2B5EF4-FFF2-40B4-BE49-F238E27FC236}">
                <a16:creationId xmlns:a16="http://schemas.microsoft.com/office/drawing/2014/main" id="{C33D8046-DFA8-667F-1A83-198807F2BAE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84371" y="5608901"/>
            <a:ext cx="10725711" cy="481370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Data Source : 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Binlog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&amp; Log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19" name="圆角矩形 34">
            <a:extLst>
              <a:ext uri="{FF2B5EF4-FFF2-40B4-BE49-F238E27FC236}">
                <a16:creationId xmlns:a16="http://schemas.microsoft.com/office/drawing/2014/main" id="{CF36C686-25D9-22C5-F09B-AD468977951E}"/>
              </a:ext>
            </a:extLst>
          </p:cNvPr>
          <p:cNvSpPr/>
          <p:nvPr/>
        </p:nvSpPr>
        <p:spPr>
          <a:xfrm>
            <a:off x="684370" y="4890662"/>
            <a:ext cx="10725711" cy="481370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Storage: 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Febration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Hdfs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/ S3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20" name="圆角矩形 34">
            <a:extLst>
              <a:ext uri="{FF2B5EF4-FFF2-40B4-BE49-F238E27FC236}">
                <a16:creationId xmlns:a16="http://schemas.microsoft.com/office/drawing/2014/main" id="{E95F0AF7-D486-1AF9-3746-C86647D8320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84370" y="4229204"/>
            <a:ext cx="10725710" cy="481371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Table Format : 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Paimon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21" name="圆角矩形 34">
            <a:extLst>
              <a:ext uri="{FF2B5EF4-FFF2-40B4-BE49-F238E27FC236}">
                <a16:creationId xmlns:a16="http://schemas.microsoft.com/office/drawing/2014/main" id="{8762EC9A-FCAB-BBC5-CD46-6727EA0B7B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4372" y="3164008"/>
            <a:ext cx="2206610" cy="481371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ODS Primary Key Table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23" name="圆角矩形 34">
            <a:extLst>
              <a:ext uri="{FF2B5EF4-FFF2-40B4-BE49-F238E27FC236}">
                <a16:creationId xmlns:a16="http://schemas.microsoft.com/office/drawing/2014/main" id="{0C501E4E-05DE-B82D-B5D6-B7103BC7E9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729899" y="2830627"/>
            <a:ext cx="2206610" cy="481371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DWD Partial Update Table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24" name="圆角矩形 34">
            <a:extLst>
              <a:ext uri="{FF2B5EF4-FFF2-40B4-BE49-F238E27FC236}">
                <a16:creationId xmlns:a16="http://schemas.microsoft.com/office/drawing/2014/main" id="{D5C71846-2F6C-9E06-45E9-74C90FD6D3D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729899" y="3529231"/>
            <a:ext cx="2206610" cy="481371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DWD 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FullCompact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Table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25" name="圆角矩形 34">
            <a:extLst>
              <a:ext uri="{FF2B5EF4-FFF2-40B4-BE49-F238E27FC236}">
                <a16:creationId xmlns:a16="http://schemas.microsoft.com/office/drawing/2014/main" id="{84298A8C-E039-B570-C1E6-12AF6B04D74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203472" y="2811103"/>
            <a:ext cx="2206610" cy="481371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Paimon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Agg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F3DAE741-D1EE-82A5-F5B5-DD36BCB3734D}"/>
              </a:ext>
            </a:extLst>
          </p:cNvPr>
          <p:cNvSpPr/>
          <p:nvPr/>
        </p:nvSpPr>
        <p:spPr>
          <a:xfrm>
            <a:off x="3009900" y="3056811"/>
            <a:ext cx="1682182" cy="757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Flink</a:t>
            </a:r>
            <a:r>
              <a:rPr lang="zh-CN" altLang="en-US" dirty="0"/>
              <a:t>、</a:t>
            </a:r>
            <a:r>
              <a:rPr lang="en-US" altLang="zh-CN" dirty="0"/>
              <a:t>Spark</a:t>
            </a:r>
            <a:endParaRPr lang="zh-CN" altLang="en-US" dirty="0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ACFACE87-D14E-9331-315B-1370A997415E}"/>
              </a:ext>
            </a:extLst>
          </p:cNvPr>
          <p:cNvSpPr/>
          <p:nvPr/>
        </p:nvSpPr>
        <p:spPr>
          <a:xfrm>
            <a:off x="7056582" y="3051789"/>
            <a:ext cx="1775984" cy="757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Flink</a:t>
            </a:r>
            <a:r>
              <a:rPr lang="zh-CN" altLang="en-US" dirty="0"/>
              <a:t>、</a:t>
            </a:r>
            <a:r>
              <a:rPr lang="en-US" altLang="zh-CN" dirty="0"/>
              <a:t>Spark</a:t>
            </a:r>
            <a:endParaRPr lang="zh-CN" altLang="en-US" dirty="0"/>
          </a:p>
        </p:txBody>
      </p:sp>
      <p:sp>
        <p:nvSpPr>
          <p:cNvPr id="29" name="圆角矩形 34">
            <a:extLst>
              <a:ext uri="{FF2B5EF4-FFF2-40B4-BE49-F238E27FC236}">
                <a16:creationId xmlns:a16="http://schemas.microsoft.com/office/drawing/2014/main" id="{71824B87-17EC-D332-40D6-3DC25C3A4E1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84370" y="2097658"/>
            <a:ext cx="10725709" cy="51644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Starrocks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2" name="圆角矩形 34">
            <a:extLst>
              <a:ext uri="{FF2B5EF4-FFF2-40B4-BE49-F238E27FC236}">
                <a16:creationId xmlns:a16="http://schemas.microsoft.com/office/drawing/2014/main" id="{7AE21A4C-2C5E-9FCB-D41E-46EC14AA81F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203472" y="3528501"/>
            <a:ext cx="2206610" cy="481371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Paimon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Primary Key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</p:spTree>
    <p:extLst>
      <p:ext uri="{BB962C8B-B14F-4D97-AF65-F5344CB8AC3E}">
        <p14:creationId xmlns:p14="http://schemas.microsoft.com/office/powerpoint/2010/main" val="142959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702" name="image 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03" name="Object 7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704" name="image 7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705" name="Object 705"/>
            <p:cNvSpPr txBox="1"/>
            <p:nvPr/>
          </p:nvSpPr>
          <p:spPr>
            <a:xfrm>
              <a:off x="3117215" y="488568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706" name="image 7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28801" y="4871466"/>
            <a:ext cx="2483485" cy="625348"/>
          </a:xfrm>
          <a:prstGeom prst="rect">
            <a:avLst/>
          </a:prstGeom>
        </p:spPr>
      </p:pic>
      <p:sp>
        <p:nvSpPr>
          <p:cNvPr id="707" name="Object 707"/>
          <p:cNvSpPr txBox="1"/>
          <p:nvPr/>
        </p:nvSpPr>
        <p:spPr>
          <a:xfrm>
            <a:off x="1338326" y="4880991"/>
            <a:ext cx="2451100" cy="114111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开发和维护难度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628650" lvl="1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基于一套</a:t>
            </a:r>
            <a:r>
              <a:rPr lang="en-US" altLang="zh-CN" sz="1200" b="0" i="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Table format</a:t>
            </a: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实时离线难复用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628650" lvl="1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实时离线存储一体</a:t>
            </a:r>
            <a:endParaRPr lang="en-US" altLang="zh-CN" sz="1200" b="0" i="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8" name="image 7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09116" y="4155440"/>
            <a:ext cx="2503170" cy="537210"/>
          </a:xfrm>
          <a:prstGeom prst="rect">
            <a:avLst/>
          </a:prstGeom>
        </p:spPr>
      </p:pic>
      <p:sp>
        <p:nvSpPr>
          <p:cNvPr id="709" name="Object 709"/>
          <p:cNvSpPr txBox="1"/>
          <p:nvPr/>
        </p:nvSpPr>
        <p:spPr>
          <a:xfrm>
            <a:off x="1318641" y="4164965"/>
            <a:ext cx="24765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成本</a:t>
            </a:r>
          </a:p>
        </p:txBody>
      </p:sp>
      <p:pic>
        <p:nvPicPr>
          <p:cNvPr id="97010" name="image 7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842383" y="4871466"/>
            <a:ext cx="2495296" cy="625348"/>
          </a:xfrm>
          <a:prstGeom prst="rect">
            <a:avLst/>
          </a:prstGeom>
        </p:spPr>
      </p:pic>
      <p:sp>
        <p:nvSpPr>
          <p:cNvPr id="7011" name="Object 7011"/>
          <p:cNvSpPr txBox="1"/>
          <p:nvPr/>
        </p:nvSpPr>
        <p:spPr>
          <a:xfrm>
            <a:off x="4851908" y="4880989"/>
            <a:ext cx="2451100" cy="1799721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离线资源打宽、更新、去重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628650" lvl="1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近实时更新、去重、打宽</a:t>
            </a:r>
            <a:endParaRPr lang="en-US" altLang="zh-CN" sz="1200" b="0" i="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天或者小时级别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628650" lvl="1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分钟级别（</a:t>
            </a:r>
            <a:r>
              <a:rPr lang="en-US" altLang="zh-CN" sz="1200" b="0" i="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checkpoint)</a:t>
            </a: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实时链路的准确性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628650" lvl="1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状态事务一致性</a:t>
            </a:r>
          </a:p>
        </p:txBody>
      </p:sp>
      <p:pic>
        <p:nvPicPr>
          <p:cNvPr id="97012" name="image 70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842383" y="4155440"/>
            <a:ext cx="2495296" cy="537210"/>
          </a:xfrm>
          <a:prstGeom prst="rect">
            <a:avLst/>
          </a:prstGeom>
        </p:spPr>
      </p:pic>
      <p:sp>
        <p:nvSpPr>
          <p:cNvPr id="7013" name="Object 7013"/>
          <p:cNvSpPr txBox="1"/>
          <p:nvPr/>
        </p:nvSpPr>
        <p:spPr>
          <a:xfrm>
            <a:off x="4851908" y="4164965"/>
            <a:ext cx="24638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新鲜度</a:t>
            </a:r>
          </a:p>
        </p:txBody>
      </p:sp>
      <p:pic>
        <p:nvPicPr>
          <p:cNvPr id="97014" name="image 7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361933" y="4871466"/>
            <a:ext cx="2564638" cy="625348"/>
          </a:xfrm>
          <a:prstGeom prst="rect">
            <a:avLst/>
          </a:prstGeom>
        </p:spPr>
      </p:pic>
      <p:sp>
        <p:nvSpPr>
          <p:cNvPr id="7015" name="Object 7015"/>
          <p:cNvSpPr txBox="1"/>
          <p:nvPr/>
        </p:nvSpPr>
        <p:spPr>
          <a:xfrm>
            <a:off x="8371458" y="4880991"/>
            <a:ext cx="2527300" cy="122377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小文件问题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628650" lvl="1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自动小文件合并</a:t>
            </a:r>
            <a:endParaRPr lang="en-US" altLang="zh-CN" sz="1200" b="0" i="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分区级别筛选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628650" lvl="1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分桶级别筛选</a:t>
            </a:r>
            <a:endParaRPr lang="en-US" altLang="zh-CN" sz="1200" b="0" i="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16" name="image 70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361933" y="4155440"/>
            <a:ext cx="2481453" cy="517398"/>
          </a:xfrm>
          <a:prstGeom prst="rect">
            <a:avLst/>
          </a:prstGeom>
        </p:spPr>
      </p:pic>
      <p:sp>
        <p:nvSpPr>
          <p:cNvPr id="7017" name="Object 7017"/>
          <p:cNvSpPr txBox="1"/>
          <p:nvPr/>
        </p:nvSpPr>
        <p:spPr>
          <a:xfrm>
            <a:off x="8371458" y="4164965"/>
            <a:ext cx="2451100" cy="5207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效率</a:t>
            </a:r>
          </a:p>
        </p:txBody>
      </p:sp>
      <p:pic>
        <p:nvPicPr>
          <p:cNvPr id="97018" name="image 701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074926" y="2937129"/>
            <a:ext cx="991235" cy="950722"/>
          </a:xfrm>
          <a:prstGeom prst="rect">
            <a:avLst/>
          </a:prstGeom>
        </p:spPr>
      </p:pic>
      <p:pic>
        <p:nvPicPr>
          <p:cNvPr id="97019" name="image 70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8353" y="2916936"/>
            <a:ext cx="943356" cy="991235"/>
          </a:xfrm>
          <a:prstGeom prst="rect">
            <a:avLst/>
          </a:prstGeom>
        </p:spPr>
      </p:pic>
      <p:pic>
        <p:nvPicPr>
          <p:cNvPr id="97020" name="image 70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114028" y="2943987"/>
            <a:ext cx="991235" cy="937006"/>
          </a:xfrm>
          <a:prstGeom prst="rect">
            <a:avLst/>
          </a:prstGeom>
        </p:spPr>
      </p:pic>
      <p:pic>
        <p:nvPicPr>
          <p:cNvPr id="97021" name="image 702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330325" y="2215643"/>
            <a:ext cx="2520823" cy="1777492"/>
          </a:xfrm>
          <a:prstGeom prst="rect">
            <a:avLst/>
          </a:prstGeom>
        </p:spPr>
      </p:pic>
      <p:pic>
        <p:nvPicPr>
          <p:cNvPr id="97022" name="image 7022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826254" y="2215642"/>
            <a:ext cx="2520823" cy="1949323"/>
          </a:xfrm>
          <a:prstGeom prst="rect">
            <a:avLst/>
          </a:prstGeom>
        </p:spPr>
      </p:pic>
      <p:pic>
        <p:nvPicPr>
          <p:cNvPr id="97023" name="image 702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322056" y="2215642"/>
            <a:ext cx="2520823" cy="1949323"/>
          </a:xfrm>
          <a:prstGeom prst="rect">
            <a:avLst/>
          </a:prstGeom>
        </p:spPr>
      </p:pic>
      <p:pic>
        <p:nvPicPr>
          <p:cNvPr id="97024" name="image 7024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196086" y="4690110"/>
            <a:ext cx="2616200" cy="19050"/>
          </a:xfrm>
          <a:prstGeom prst="rect">
            <a:avLst/>
          </a:prstGeom>
        </p:spPr>
      </p:pic>
      <p:pic>
        <p:nvPicPr>
          <p:cNvPr id="97025" name="image 702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4721479" y="4690110"/>
            <a:ext cx="2616200" cy="19050"/>
          </a:xfrm>
          <a:prstGeom prst="rect">
            <a:avLst/>
          </a:prstGeom>
        </p:spPr>
      </p:pic>
      <p:pic>
        <p:nvPicPr>
          <p:cNvPr id="97026" name="image 702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8246999" y="4690110"/>
            <a:ext cx="2616200" cy="1905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46AA7EB6-C874-E27F-BF54-35235FEDAAE9}"/>
              </a:ext>
            </a:extLst>
          </p:cNvPr>
          <p:cNvSpPr txBox="1"/>
          <p:nvPr/>
        </p:nvSpPr>
        <p:spPr>
          <a:xfrm>
            <a:off x="482600" y="1092071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混合湖仓架构优势</a:t>
            </a:r>
          </a:p>
        </p:txBody>
      </p:sp>
    </p:spTree>
    <p:extLst>
      <p:ext uri="{BB962C8B-B14F-4D97-AF65-F5344CB8AC3E}">
        <p14:creationId xmlns:p14="http://schemas.microsoft.com/office/powerpoint/2010/main" val="37490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2000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endParaRPr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10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12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4012" name="Object 4012"/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混合湖仓架构规模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7AE9A85B-98BF-1D2B-75C9-CD0B6D171625}"/>
              </a:ext>
            </a:extLst>
          </p:cNvPr>
          <p:cNvGrpSpPr/>
          <p:nvPr/>
        </p:nvGrpSpPr>
        <p:grpSpPr>
          <a:xfrm>
            <a:off x="352152" y="2102534"/>
            <a:ext cx="10798065" cy="3863229"/>
            <a:chOff x="499029" y="1459230"/>
            <a:chExt cx="10798065" cy="432157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4377801-5C5F-6050-76AF-FDBA8D3AA536}"/>
                </a:ext>
              </a:extLst>
            </p:cNvPr>
            <p:cNvSpPr txBox="1"/>
            <p:nvPr/>
          </p:nvSpPr>
          <p:spPr>
            <a:xfrm>
              <a:off x="499029" y="2828685"/>
              <a:ext cx="3339376" cy="516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ODS</a:t>
              </a:r>
              <a:r>
                <a:rPr kumimoji="1" lang="zh-CN" altLang="en-US" sz="2400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同步任务数量</a:t>
              </a:r>
              <a:r>
                <a:rPr kumimoji="1" lang="en-US" altLang="zh-CN" sz="2400" dirty="0">
                  <a:solidFill>
                    <a:srgbClr val="DA6474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680+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9C035D5-458F-6804-AB69-4E56E0BED675}"/>
                </a:ext>
              </a:extLst>
            </p:cNvPr>
            <p:cNvSpPr txBox="1"/>
            <p:nvPr/>
          </p:nvSpPr>
          <p:spPr>
            <a:xfrm>
              <a:off x="4280853" y="2828685"/>
              <a:ext cx="384365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最大</a:t>
              </a:r>
              <a:r>
                <a:rPr kumimoji="1" lang="en-US" altLang="zh-CN" sz="2400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Upsert</a:t>
              </a:r>
              <a:r>
                <a:rPr kumimoji="1" lang="zh-CN" altLang="en-US" sz="2400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日增量</a:t>
              </a:r>
              <a:r>
                <a:rPr kumimoji="1" lang="en-US" altLang="zh-CN" sz="2400" dirty="0">
                  <a:solidFill>
                    <a:srgbClr val="DA6474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4000W+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21639FA-1C03-BC7D-18A0-4B86AB904E79}"/>
                </a:ext>
              </a:extLst>
            </p:cNvPr>
            <p:cNvSpPr txBox="1"/>
            <p:nvPr/>
          </p:nvSpPr>
          <p:spPr>
            <a:xfrm>
              <a:off x="8552624" y="2828685"/>
              <a:ext cx="27444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最大表总量</a:t>
              </a:r>
              <a:r>
                <a:rPr kumimoji="1" lang="en-US" altLang="zh-CN" sz="2400" dirty="0">
                  <a:solidFill>
                    <a:srgbClr val="DA6474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230</a:t>
              </a:r>
              <a:r>
                <a:rPr kumimoji="1" lang="zh-CN" altLang="en-US" sz="2400" dirty="0">
                  <a:solidFill>
                    <a:srgbClr val="DA6474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亿</a:t>
              </a:r>
              <a:r>
                <a:rPr kumimoji="1" lang="en-US" altLang="zh-CN" sz="2400" dirty="0">
                  <a:solidFill>
                    <a:srgbClr val="DA6474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+</a:t>
              </a:r>
            </a:p>
          </p:txBody>
        </p:sp>
        <p:sp>
          <p:nvSpPr>
            <p:cNvPr id="34" name="任意形状 298">
              <a:extLst>
                <a:ext uri="{FF2B5EF4-FFF2-40B4-BE49-F238E27FC236}">
                  <a16:creationId xmlns:a16="http://schemas.microsoft.com/office/drawing/2014/main" id="{7EBD24F7-B22E-3BBE-8D36-3764E1828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7905" y="1718901"/>
              <a:ext cx="666866" cy="659905"/>
            </a:xfrm>
            <a:custGeom>
              <a:avLst/>
              <a:gdLst>
                <a:gd name="connsiteX0" fmla="*/ 981984 w 1336196"/>
                <a:gd name="connsiteY0" fmla="*/ 1058502 h 1322252"/>
                <a:gd name="connsiteX1" fmla="*/ 1071281 w 1336196"/>
                <a:gd name="connsiteY1" fmla="*/ 1058502 h 1322252"/>
                <a:gd name="connsiteX2" fmla="*/ 1071281 w 1336196"/>
                <a:gd name="connsiteY2" fmla="*/ 1277604 h 1322252"/>
                <a:gd name="connsiteX3" fmla="*/ 981984 w 1336196"/>
                <a:gd name="connsiteY3" fmla="*/ 1277604 h 1322252"/>
                <a:gd name="connsiteX4" fmla="*/ 1175193 w 1336196"/>
                <a:gd name="connsiteY4" fmla="*/ 1046550 h 1322252"/>
                <a:gd name="connsiteX5" fmla="*/ 1264490 w 1336196"/>
                <a:gd name="connsiteY5" fmla="*/ 1046550 h 1322252"/>
                <a:gd name="connsiteX6" fmla="*/ 1264490 w 1336196"/>
                <a:gd name="connsiteY6" fmla="*/ 1277604 h 1322252"/>
                <a:gd name="connsiteX7" fmla="*/ 1175193 w 1336196"/>
                <a:gd name="connsiteY7" fmla="*/ 1277604 h 1322252"/>
                <a:gd name="connsiteX8" fmla="*/ 788774 w 1336196"/>
                <a:gd name="connsiteY8" fmla="*/ 978826 h 1322252"/>
                <a:gd name="connsiteX9" fmla="*/ 878071 w 1336196"/>
                <a:gd name="connsiteY9" fmla="*/ 978826 h 1322252"/>
                <a:gd name="connsiteX10" fmla="*/ 878071 w 1336196"/>
                <a:gd name="connsiteY10" fmla="*/ 1277604 h 1322252"/>
                <a:gd name="connsiteX11" fmla="*/ 788774 w 1336196"/>
                <a:gd name="connsiteY11" fmla="*/ 1277604 h 1322252"/>
                <a:gd name="connsiteX12" fmla="*/ 238744 w 1336196"/>
                <a:gd name="connsiteY12" fmla="*/ 941867 h 1322252"/>
                <a:gd name="connsiteX13" fmla="*/ 380387 w 1336196"/>
                <a:gd name="connsiteY13" fmla="*/ 941867 h 1322252"/>
                <a:gd name="connsiteX14" fmla="*/ 380387 w 1336196"/>
                <a:gd name="connsiteY14" fmla="*/ 1083510 h 1322252"/>
                <a:gd name="connsiteX15" fmla="*/ 238744 w 1336196"/>
                <a:gd name="connsiteY15" fmla="*/ 1083510 h 1322252"/>
                <a:gd name="connsiteX16" fmla="*/ 104180 w 1336196"/>
                <a:gd name="connsiteY16" fmla="*/ 792421 h 1322252"/>
                <a:gd name="connsiteX17" fmla="*/ 89297 w 1336196"/>
                <a:gd name="connsiteY17" fmla="*/ 807303 h 1322252"/>
                <a:gd name="connsiteX18" fmla="*/ 89297 w 1336196"/>
                <a:gd name="connsiteY18" fmla="*/ 1218073 h 1322252"/>
                <a:gd name="connsiteX19" fmla="*/ 104180 w 1336196"/>
                <a:gd name="connsiteY19" fmla="*/ 1232956 h 1322252"/>
                <a:gd name="connsiteX20" fmla="*/ 514949 w 1336196"/>
                <a:gd name="connsiteY20" fmla="*/ 1232956 h 1322252"/>
                <a:gd name="connsiteX21" fmla="*/ 529832 w 1336196"/>
                <a:gd name="connsiteY21" fmla="*/ 1218073 h 1322252"/>
                <a:gd name="connsiteX22" fmla="*/ 529832 w 1336196"/>
                <a:gd name="connsiteY22" fmla="*/ 807303 h 1322252"/>
                <a:gd name="connsiteX23" fmla="*/ 514949 w 1336196"/>
                <a:gd name="connsiteY23" fmla="*/ 792421 h 1322252"/>
                <a:gd name="connsiteX24" fmla="*/ 981984 w 1336196"/>
                <a:gd name="connsiteY24" fmla="*/ 757731 h 1322252"/>
                <a:gd name="connsiteX25" fmla="*/ 1071281 w 1336196"/>
                <a:gd name="connsiteY25" fmla="*/ 757731 h 1322252"/>
                <a:gd name="connsiteX26" fmla="*/ 1071281 w 1336196"/>
                <a:gd name="connsiteY26" fmla="*/ 988787 h 1322252"/>
                <a:gd name="connsiteX27" fmla="*/ 981984 w 1336196"/>
                <a:gd name="connsiteY27" fmla="*/ 988787 h 1322252"/>
                <a:gd name="connsiteX28" fmla="*/ 1175193 w 1336196"/>
                <a:gd name="connsiteY28" fmla="*/ 757730 h 1322252"/>
                <a:gd name="connsiteX29" fmla="*/ 1264490 w 1336196"/>
                <a:gd name="connsiteY29" fmla="*/ 757730 h 1322252"/>
                <a:gd name="connsiteX30" fmla="*/ 1264490 w 1336196"/>
                <a:gd name="connsiteY30" fmla="*/ 972852 h 1322252"/>
                <a:gd name="connsiteX31" fmla="*/ 1175193 w 1336196"/>
                <a:gd name="connsiteY31" fmla="*/ 972852 h 1322252"/>
                <a:gd name="connsiteX32" fmla="*/ 788774 w 1336196"/>
                <a:gd name="connsiteY32" fmla="*/ 757730 h 1322252"/>
                <a:gd name="connsiteX33" fmla="*/ 878071 w 1336196"/>
                <a:gd name="connsiteY33" fmla="*/ 757730 h 1322252"/>
                <a:gd name="connsiteX34" fmla="*/ 878071 w 1336196"/>
                <a:gd name="connsiteY34" fmla="*/ 891185 h 1322252"/>
                <a:gd name="connsiteX35" fmla="*/ 788774 w 1336196"/>
                <a:gd name="connsiteY35" fmla="*/ 891185 h 1322252"/>
                <a:gd name="connsiteX36" fmla="*/ 104180 w 1336196"/>
                <a:gd name="connsiteY36" fmla="*/ 703124 h 1322252"/>
                <a:gd name="connsiteX37" fmla="*/ 514949 w 1336196"/>
                <a:gd name="connsiteY37" fmla="*/ 703124 h 1322252"/>
                <a:gd name="connsiteX38" fmla="*/ 619129 w 1336196"/>
                <a:gd name="connsiteY38" fmla="*/ 807303 h 1322252"/>
                <a:gd name="connsiteX39" fmla="*/ 619129 w 1336196"/>
                <a:gd name="connsiteY39" fmla="*/ 1218073 h 1322252"/>
                <a:gd name="connsiteX40" fmla="*/ 514951 w 1336196"/>
                <a:gd name="connsiteY40" fmla="*/ 1322252 h 1322252"/>
                <a:gd name="connsiteX41" fmla="*/ 104180 w 1336196"/>
                <a:gd name="connsiteY41" fmla="*/ 1322252 h 1322252"/>
                <a:gd name="connsiteX42" fmla="*/ 0 w 1336196"/>
                <a:gd name="connsiteY42" fmla="*/ 1218073 h 1322252"/>
                <a:gd name="connsiteX43" fmla="*/ 0 w 1336196"/>
                <a:gd name="connsiteY43" fmla="*/ 807303 h 1322252"/>
                <a:gd name="connsiteX44" fmla="*/ 104180 w 1336196"/>
                <a:gd name="connsiteY44" fmla="*/ 703124 h 1322252"/>
                <a:gd name="connsiteX45" fmla="*/ 955809 w 1336196"/>
                <a:gd name="connsiteY45" fmla="*/ 238743 h 1322252"/>
                <a:gd name="connsiteX46" fmla="*/ 1097452 w 1336196"/>
                <a:gd name="connsiteY46" fmla="*/ 238743 h 1322252"/>
                <a:gd name="connsiteX47" fmla="*/ 1097452 w 1336196"/>
                <a:gd name="connsiteY47" fmla="*/ 380386 h 1322252"/>
                <a:gd name="connsiteX48" fmla="*/ 955809 w 1336196"/>
                <a:gd name="connsiteY48" fmla="*/ 380386 h 1322252"/>
                <a:gd name="connsiteX49" fmla="*/ 238744 w 1336196"/>
                <a:gd name="connsiteY49" fmla="*/ 238743 h 1322252"/>
                <a:gd name="connsiteX50" fmla="*/ 380387 w 1336196"/>
                <a:gd name="connsiteY50" fmla="*/ 238743 h 1322252"/>
                <a:gd name="connsiteX51" fmla="*/ 380387 w 1336196"/>
                <a:gd name="connsiteY51" fmla="*/ 380386 h 1322252"/>
                <a:gd name="connsiteX52" fmla="*/ 238744 w 1336196"/>
                <a:gd name="connsiteY52" fmla="*/ 380386 h 1322252"/>
                <a:gd name="connsiteX53" fmla="*/ 821247 w 1336196"/>
                <a:gd name="connsiteY53" fmla="*/ 89297 h 1322252"/>
                <a:gd name="connsiteX54" fmla="*/ 806364 w 1336196"/>
                <a:gd name="connsiteY54" fmla="*/ 104180 h 1322252"/>
                <a:gd name="connsiteX55" fmla="*/ 806364 w 1336196"/>
                <a:gd name="connsiteY55" fmla="*/ 514949 h 1322252"/>
                <a:gd name="connsiteX56" fmla="*/ 821247 w 1336196"/>
                <a:gd name="connsiteY56" fmla="*/ 529832 h 1322252"/>
                <a:gd name="connsiteX57" fmla="*/ 1232016 w 1336196"/>
                <a:gd name="connsiteY57" fmla="*/ 529832 h 1322252"/>
                <a:gd name="connsiteX58" fmla="*/ 1246899 w 1336196"/>
                <a:gd name="connsiteY58" fmla="*/ 514949 h 1322252"/>
                <a:gd name="connsiteX59" fmla="*/ 1246899 w 1336196"/>
                <a:gd name="connsiteY59" fmla="*/ 104180 h 1322252"/>
                <a:gd name="connsiteX60" fmla="*/ 1232016 w 1336196"/>
                <a:gd name="connsiteY60" fmla="*/ 89297 h 1322252"/>
                <a:gd name="connsiteX61" fmla="*/ 104180 w 1336196"/>
                <a:gd name="connsiteY61" fmla="*/ 89297 h 1322252"/>
                <a:gd name="connsiteX62" fmla="*/ 89297 w 1336196"/>
                <a:gd name="connsiteY62" fmla="*/ 104180 h 1322252"/>
                <a:gd name="connsiteX63" fmla="*/ 89297 w 1336196"/>
                <a:gd name="connsiteY63" fmla="*/ 514949 h 1322252"/>
                <a:gd name="connsiteX64" fmla="*/ 104180 w 1336196"/>
                <a:gd name="connsiteY64" fmla="*/ 529832 h 1322252"/>
                <a:gd name="connsiteX65" fmla="*/ 514949 w 1336196"/>
                <a:gd name="connsiteY65" fmla="*/ 529832 h 1322252"/>
                <a:gd name="connsiteX66" fmla="*/ 529832 w 1336196"/>
                <a:gd name="connsiteY66" fmla="*/ 514949 h 1322252"/>
                <a:gd name="connsiteX67" fmla="*/ 529832 w 1336196"/>
                <a:gd name="connsiteY67" fmla="*/ 104180 h 1322252"/>
                <a:gd name="connsiteX68" fmla="*/ 514949 w 1336196"/>
                <a:gd name="connsiteY68" fmla="*/ 89297 h 1322252"/>
                <a:gd name="connsiteX69" fmla="*/ 821247 w 1336196"/>
                <a:gd name="connsiteY69" fmla="*/ 0 h 1322252"/>
                <a:gd name="connsiteX70" fmla="*/ 1232016 w 1336196"/>
                <a:gd name="connsiteY70" fmla="*/ 0 h 1322252"/>
                <a:gd name="connsiteX71" fmla="*/ 1336196 w 1336196"/>
                <a:gd name="connsiteY71" fmla="*/ 104180 h 1322252"/>
                <a:gd name="connsiteX72" fmla="*/ 1336196 w 1336196"/>
                <a:gd name="connsiteY72" fmla="*/ 514949 h 1322252"/>
                <a:gd name="connsiteX73" fmla="*/ 1232016 w 1336196"/>
                <a:gd name="connsiteY73" fmla="*/ 619129 h 1322252"/>
                <a:gd name="connsiteX74" fmla="*/ 821247 w 1336196"/>
                <a:gd name="connsiteY74" fmla="*/ 619129 h 1322252"/>
                <a:gd name="connsiteX75" fmla="*/ 717067 w 1336196"/>
                <a:gd name="connsiteY75" fmla="*/ 514949 h 1322252"/>
                <a:gd name="connsiteX76" fmla="*/ 717067 w 1336196"/>
                <a:gd name="connsiteY76" fmla="*/ 104180 h 1322252"/>
                <a:gd name="connsiteX77" fmla="*/ 821247 w 1336196"/>
                <a:gd name="connsiteY77" fmla="*/ 0 h 1322252"/>
                <a:gd name="connsiteX78" fmla="*/ 104180 w 1336196"/>
                <a:gd name="connsiteY78" fmla="*/ 0 h 1322252"/>
                <a:gd name="connsiteX79" fmla="*/ 514949 w 1336196"/>
                <a:gd name="connsiteY79" fmla="*/ 0 h 1322252"/>
                <a:gd name="connsiteX80" fmla="*/ 619129 w 1336196"/>
                <a:gd name="connsiteY80" fmla="*/ 104180 h 1322252"/>
                <a:gd name="connsiteX81" fmla="*/ 619129 w 1336196"/>
                <a:gd name="connsiteY81" fmla="*/ 514949 h 1322252"/>
                <a:gd name="connsiteX82" fmla="*/ 514951 w 1336196"/>
                <a:gd name="connsiteY82" fmla="*/ 619129 h 1322252"/>
                <a:gd name="connsiteX83" fmla="*/ 104180 w 1336196"/>
                <a:gd name="connsiteY83" fmla="*/ 619129 h 1322252"/>
                <a:gd name="connsiteX84" fmla="*/ 0 w 1336196"/>
                <a:gd name="connsiteY84" fmla="*/ 514949 h 1322252"/>
                <a:gd name="connsiteX85" fmla="*/ 0 w 1336196"/>
                <a:gd name="connsiteY85" fmla="*/ 104180 h 1322252"/>
                <a:gd name="connsiteX86" fmla="*/ 104180 w 1336196"/>
                <a:gd name="connsiteY86" fmla="*/ 0 h 132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336196" h="1322252">
                  <a:moveTo>
                    <a:pt x="981984" y="1058502"/>
                  </a:moveTo>
                  <a:lnTo>
                    <a:pt x="1071281" y="1058502"/>
                  </a:lnTo>
                  <a:lnTo>
                    <a:pt x="1071281" y="1277604"/>
                  </a:lnTo>
                  <a:lnTo>
                    <a:pt x="981984" y="1277604"/>
                  </a:lnTo>
                  <a:close/>
                  <a:moveTo>
                    <a:pt x="1175193" y="1046550"/>
                  </a:moveTo>
                  <a:lnTo>
                    <a:pt x="1264490" y="1046550"/>
                  </a:lnTo>
                  <a:lnTo>
                    <a:pt x="1264490" y="1277604"/>
                  </a:lnTo>
                  <a:lnTo>
                    <a:pt x="1175193" y="1277604"/>
                  </a:lnTo>
                  <a:close/>
                  <a:moveTo>
                    <a:pt x="788774" y="978826"/>
                  </a:moveTo>
                  <a:lnTo>
                    <a:pt x="878071" y="978826"/>
                  </a:lnTo>
                  <a:lnTo>
                    <a:pt x="878071" y="1277604"/>
                  </a:lnTo>
                  <a:lnTo>
                    <a:pt x="788774" y="1277604"/>
                  </a:lnTo>
                  <a:close/>
                  <a:moveTo>
                    <a:pt x="238744" y="941867"/>
                  </a:moveTo>
                  <a:lnTo>
                    <a:pt x="380387" y="941867"/>
                  </a:lnTo>
                  <a:lnTo>
                    <a:pt x="380387" y="1083510"/>
                  </a:lnTo>
                  <a:lnTo>
                    <a:pt x="238744" y="1083510"/>
                  </a:lnTo>
                  <a:close/>
                  <a:moveTo>
                    <a:pt x="104180" y="792421"/>
                  </a:moveTo>
                  <a:cubicBezTo>
                    <a:pt x="95974" y="792421"/>
                    <a:pt x="89297" y="799097"/>
                    <a:pt x="89297" y="807303"/>
                  </a:cubicBezTo>
                  <a:lnTo>
                    <a:pt x="89297" y="1218073"/>
                  </a:lnTo>
                  <a:cubicBezTo>
                    <a:pt x="89297" y="1226279"/>
                    <a:pt x="95974" y="1232956"/>
                    <a:pt x="104180" y="1232956"/>
                  </a:cubicBezTo>
                  <a:lnTo>
                    <a:pt x="514949" y="1232956"/>
                  </a:lnTo>
                  <a:cubicBezTo>
                    <a:pt x="523155" y="1232956"/>
                    <a:pt x="529832" y="1226279"/>
                    <a:pt x="529832" y="1218073"/>
                  </a:cubicBezTo>
                  <a:lnTo>
                    <a:pt x="529832" y="807303"/>
                  </a:lnTo>
                  <a:cubicBezTo>
                    <a:pt x="529832" y="799097"/>
                    <a:pt x="523155" y="792421"/>
                    <a:pt x="514949" y="792421"/>
                  </a:cubicBezTo>
                  <a:close/>
                  <a:moveTo>
                    <a:pt x="981984" y="757731"/>
                  </a:moveTo>
                  <a:lnTo>
                    <a:pt x="1071281" y="757731"/>
                  </a:lnTo>
                  <a:lnTo>
                    <a:pt x="1071281" y="988787"/>
                  </a:lnTo>
                  <a:lnTo>
                    <a:pt x="981984" y="988787"/>
                  </a:lnTo>
                  <a:close/>
                  <a:moveTo>
                    <a:pt x="1175193" y="757730"/>
                  </a:moveTo>
                  <a:lnTo>
                    <a:pt x="1264490" y="757730"/>
                  </a:lnTo>
                  <a:lnTo>
                    <a:pt x="1264490" y="972852"/>
                  </a:lnTo>
                  <a:lnTo>
                    <a:pt x="1175193" y="972852"/>
                  </a:lnTo>
                  <a:close/>
                  <a:moveTo>
                    <a:pt x="788774" y="757730"/>
                  </a:moveTo>
                  <a:lnTo>
                    <a:pt x="878071" y="757730"/>
                  </a:lnTo>
                  <a:lnTo>
                    <a:pt x="878071" y="891185"/>
                  </a:lnTo>
                  <a:lnTo>
                    <a:pt x="788774" y="891185"/>
                  </a:lnTo>
                  <a:close/>
                  <a:moveTo>
                    <a:pt x="104180" y="703124"/>
                  </a:moveTo>
                  <a:lnTo>
                    <a:pt x="514949" y="703124"/>
                  </a:lnTo>
                  <a:cubicBezTo>
                    <a:pt x="572393" y="703124"/>
                    <a:pt x="619129" y="749857"/>
                    <a:pt x="619129" y="807303"/>
                  </a:cubicBezTo>
                  <a:lnTo>
                    <a:pt x="619129" y="1218073"/>
                  </a:lnTo>
                  <a:cubicBezTo>
                    <a:pt x="619131" y="1275518"/>
                    <a:pt x="572395" y="1322252"/>
                    <a:pt x="514951" y="1322252"/>
                  </a:cubicBezTo>
                  <a:lnTo>
                    <a:pt x="104180" y="1322252"/>
                  </a:lnTo>
                  <a:cubicBezTo>
                    <a:pt x="46736" y="1322252"/>
                    <a:pt x="0" y="1275518"/>
                    <a:pt x="0" y="1218073"/>
                  </a:cubicBezTo>
                  <a:lnTo>
                    <a:pt x="0" y="807303"/>
                  </a:lnTo>
                  <a:cubicBezTo>
                    <a:pt x="0" y="749857"/>
                    <a:pt x="46736" y="703124"/>
                    <a:pt x="104180" y="703124"/>
                  </a:cubicBezTo>
                  <a:close/>
                  <a:moveTo>
                    <a:pt x="955809" y="238743"/>
                  </a:moveTo>
                  <a:lnTo>
                    <a:pt x="1097452" y="238743"/>
                  </a:lnTo>
                  <a:lnTo>
                    <a:pt x="1097452" y="380386"/>
                  </a:lnTo>
                  <a:lnTo>
                    <a:pt x="955809" y="380386"/>
                  </a:lnTo>
                  <a:close/>
                  <a:moveTo>
                    <a:pt x="238744" y="238743"/>
                  </a:moveTo>
                  <a:lnTo>
                    <a:pt x="380387" y="238743"/>
                  </a:lnTo>
                  <a:lnTo>
                    <a:pt x="380387" y="380386"/>
                  </a:lnTo>
                  <a:lnTo>
                    <a:pt x="238744" y="380386"/>
                  </a:lnTo>
                  <a:close/>
                  <a:moveTo>
                    <a:pt x="821247" y="89297"/>
                  </a:moveTo>
                  <a:cubicBezTo>
                    <a:pt x="813041" y="89297"/>
                    <a:pt x="806364" y="95974"/>
                    <a:pt x="806364" y="104180"/>
                  </a:cubicBezTo>
                  <a:lnTo>
                    <a:pt x="806364" y="514949"/>
                  </a:lnTo>
                  <a:cubicBezTo>
                    <a:pt x="806364" y="523155"/>
                    <a:pt x="813041" y="529832"/>
                    <a:pt x="821247" y="529832"/>
                  </a:cubicBezTo>
                  <a:lnTo>
                    <a:pt x="1232016" y="529832"/>
                  </a:lnTo>
                  <a:cubicBezTo>
                    <a:pt x="1240222" y="529832"/>
                    <a:pt x="1246899" y="523155"/>
                    <a:pt x="1246899" y="514949"/>
                  </a:cubicBezTo>
                  <a:lnTo>
                    <a:pt x="1246899" y="104180"/>
                  </a:lnTo>
                  <a:cubicBezTo>
                    <a:pt x="1246899" y="95974"/>
                    <a:pt x="1240222" y="89297"/>
                    <a:pt x="1232016" y="89297"/>
                  </a:cubicBezTo>
                  <a:close/>
                  <a:moveTo>
                    <a:pt x="104180" y="89297"/>
                  </a:moveTo>
                  <a:cubicBezTo>
                    <a:pt x="95974" y="89297"/>
                    <a:pt x="89297" y="95974"/>
                    <a:pt x="89297" y="104180"/>
                  </a:cubicBezTo>
                  <a:lnTo>
                    <a:pt x="89297" y="514949"/>
                  </a:lnTo>
                  <a:cubicBezTo>
                    <a:pt x="89297" y="523155"/>
                    <a:pt x="95974" y="529832"/>
                    <a:pt x="104180" y="529832"/>
                  </a:cubicBezTo>
                  <a:lnTo>
                    <a:pt x="514949" y="529832"/>
                  </a:lnTo>
                  <a:cubicBezTo>
                    <a:pt x="523155" y="529832"/>
                    <a:pt x="529832" y="523155"/>
                    <a:pt x="529832" y="514949"/>
                  </a:cubicBezTo>
                  <a:lnTo>
                    <a:pt x="529832" y="104180"/>
                  </a:lnTo>
                  <a:cubicBezTo>
                    <a:pt x="529832" y="95974"/>
                    <a:pt x="523155" y="89297"/>
                    <a:pt x="514949" y="89297"/>
                  </a:cubicBezTo>
                  <a:close/>
                  <a:moveTo>
                    <a:pt x="821247" y="0"/>
                  </a:moveTo>
                  <a:lnTo>
                    <a:pt x="1232016" y="0"/>
                  </a:lnTo>
                  <a:cubicBezTo>
                    <a:pt x="1289462" y="0"/>
                    <a:pt x="1336196" y="46736"/>
                    <a:pt x="1336196" y="104180"/>
                  </a:cubicBezTo>
                  <a:lnTo>
                    <a:pt x="1336196" y="514949"/>
                  </a:lnTo>
                  <a:cubicBezTo>
                    <a:pt x="1336196" y="572395"/>
                    <a:pt x="1289462" y="619129"/>
                    <a:pt x="1232016" y="619129"/>
                  </a:cubicBezTo>
                  <a:lnTo>
                    <a:pt x="821247" y="619129"/>
                  </a:lnTo>
                  <a:cubicBezTo>
                    <a:pt x="763801" y="619129"/>
                    <a:pt x="717067" y="572393"/>
                    <a:pt x="717067" y="514949"/>
                  </a:cubicBezTo>
                  <a:lnTo>
                    <a:pt x="717067" y="104180"/>
                  </a:lnTo>
                  <a:cubicBezTo>
                    <a:pt x="717067" y="46736"/>
                    <a:pt x="763801" y="0"/>
                    <a:pt x="821247" y="0"/>
                  </a:cubicBezTo>
                  <a:close/>
                  <a:moveTo>
                    <a:pt x="104180" y="0"/>
                  </a:moveTo>
                  <a:lnTo>
                    <a:pt x="514949" y="0"/>
                  </a:lnTo>
                  <a:cubicBezTo>
                    <a:pt x="572393" y="0"/>
                    <a:pt x="619129" y="46736"/>
                    <a:pt x="619129" y="104180"/>
                  </a:cubicBezTo>
                  <a:lnTo>
                    <a:pt x="619129" y="514949"/>
                  </a:lnTo>
                  <a:cubicBezTo>
                    <a:pt x="619131" y="572395"/>
                    <a:pt x="572395" y="619129"/>
                    <a:pt x="514951" y="619129"/>
                  </a:cubicBezTo>
                  <a:lnTo>
                    <a:pt x="104180" y="619129"/>
                  </a:lnTo>
                  <a:cubicBezTo>
                    <a:pt x="46736" y="619129"/>
                    <a:pt x="0" y="572393"/>
                    <a:pt x="0" y="514949"/>
                  </a:cubicBezTo>
                  <a:lnTo>
                    <a:pt x="0" y="104180"/>
                  </a:lnTo>
                  <a:cubicBezTo>
                    <a:pt x="0" y="46736"/>
                    <a:pt x="46736" y="0"/>
                    <a:pt x="104180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100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66446C0-8C5F-5596-CE03-2FBB9DD5E51F}"/>
                </a:ext>
              </a:extLst>
            </p:cNvPr>
            <p:cNvGrpSpPr/>
            <p:nvPr/>
          </p:nvGrpSpPr>
          <p:grpSpPr>
            <a:xfrm>
              <a:off x="1405890" y="1459230"/>
              <a:ext cx="1080000" cy="1080000"/>
              <a:chOff x="2369" y="3742"/>
              <a:chExt cx="2402" cy="2402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0658091-0097-2CC6-5F72-4FF1CA36085D}"/>
                  </a:ext>
                </a:extLst>
              </p:cNvPr>
              <p:cNvSpPr/>
              <p:nvPr/>
            </p:nvSpPr>
            <p:spPr>
              <a:xfrm>
                <a:off x="2369" y="3742"/>
                <a:ext cx="2403" cy="2403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1DCBC6"/>
                  </a:gs>
                  <a:gs pos="0">
                    <a:srgbClr val="DA6474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4190" rtlCol="0" anchor="ctr"/>
              <a:lstStyle/>
              <a:p>
                <a:pPr algn="ctr"/>
                <a:endParaRPr kumimoji="1" lang="zh-CN" altLang="en-US" sz="1200"/>
              </a:p>
            </p:txBody>
          </p:sp>
          <p:sp>
            <p:nvSpPr>
              <p:cNvPr id="37" name="任意形状 351">
                <a:extLst>
                  <a:ext uri="{FF2B5EF4-FFF2-40B4-BE49-F238E27FC236}">
                    <a16:creationId xmlns:a16="http://schemas.microsoft.com/office/drawing/2014/main" id="{A341283B-AD4F-C8AB-730F-3130098CA3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16" y="4424"/>
                <a:ext cx="1050" cy="984"/>
              </a:xfrm>
              <a:custGeom>
                <a:avLst/>
                <a:gdLst>
                  <a:gd name="connsiteX0" fmla="*/ 1323419 w 1412718"/>
                  <a:gd name="connsiteY0" fmla="*/ 937755 h 1323408"/>
                  <a:gd name="connsiteX1" fmla="*/ 1412716 w 1412718"/>
                  <a:gd name="connsiteY1" fmla="*/ 937755 h 1323408"/>
                  <a:gd name="connsiteX2" fmla="*/ 1412716 w 1412718"/>
                  <a:gd name="connsiteY2" fmla="*/ 1190322 h 1323408"/>
                  <a:gd name="connsiteX3" fmla="*/ 1295873 w 1412718"/>
                  <a:gd name="connsiteY3" fmla="*/ 1307169 h 1323408"/>
                  <a:gd name="connsiteX4" fmla="*/ 1008796 w 1412718"/>
                  <a:gd name="connsiteY4" fmla="*/ 1307169 h 1323408"/>
                  <a:gd name="connsiteX5" fmla="*/ 1008796 w 1412718"/>
                  <a:gd name="connsiteY5" fmla="*/ 1217872 h 1323408"/>
                  <a:gd name="connsiteX6" fmla="*/ 1295871 w 1412718"/>
                  <a:gd name="connsiteY6" fmla="*/ 1217872 h 1323408"/>
                  <a:gd name="connsiteX7" fmla="*/ 1323419 w 1412718"/>
                  <a:gd name="connsiteY7" fmla="*/ 1190322 h 1323408"/>
                  <a:gd name="connsiteX8" fmla="*/ 0 w 1412718"/>
                  <a:gd name="connsiteY8" fmla="*/ 919484 h 1323408"/>
                  <a:gd name="connsiteX9" fmla="*/ 89297 w 1412718"/>
                  <a:gd name="connsiteY9" fmla="*/ 919484 h 1323408"/>
                  <a:gd name="connsiteX10" fmla="*/ 89297 w 1412718"/>
                  <a:gd name="connsiteY10" fmla="*/ 1206559 h 1323408"/>
                  <a:gd name="connsiteX11" fmla="*/ 116845 w 1412718"/>
                  <a:gd name="connsiteY11" fmla="*/ 1234109 h 1323408"/>
                  <a:gd name="connsiteX12" fmla="*/ 369414 w 1412718"/>
                  <a:gd name="connsiteY12" fmla="*/ 1234109 h 1323408"/>
                  <a:gd name="connsiteX13" fmla="*/ 369414 w 1412718"/>
                  <a:gd name="connsiteY13" fmla="*/ 1323408 h 1323408"/>
                  <a:gd name="connsiteX14" fmla="*/ 116845 w 1412718"/>
                  <a:gd name="connsiteY14" fmla="*/ 1323408 h 1323408"/>
                  <a:gd name="connsiteX15" fmla="*/ 0 w 1412718"/>
                  <a:gd name="connsiteY15" fmla="*/ 1206561 h 1323408"/>
                  <a:gd name="connsiteX16" fmla="*/ 705180 w 1412718"/>
                  <a:gd name="connsiteY16" fmla="*/ 309397 h 1323408"/>
                  <a:gd name="connsiteX17" fmla="*/ 523334 w 1412718"/>
                  <a:gd name="connsiteY17" fmla="*/ 491243 h 1323408"/>
                  <a:gd name="connsiteX18" fmla="*/ 634465 w 1412718"/>
                  <a:gd name="connsiteY18" fmla="*/ 658775 h 1323408"/>
                  <a:gd name="connsiteX19" fmla="*/ 693913 w 1412718"/>
                  <a:gd name="connsiteY19" fmla="*/ 670808 h 1323408"/>
                  <a:gd name="connsiteX20" fmla="*/ 706358 w 1412718"/>
                  <a:gd name="connsiteY20" fmla="*/ 669549 h 1323408"/>
                  <a:gd name="connsiteX21" fmla="*/ 717232 w 1412718"/>
                  <a:gd name="connsiteY21" fmla="*/ 670649 h 1323408"/>
                  <a:gd name="connsiteX22" fmla="*/ 775895 w 1412718"/>
                  <a:gd name="connsiteY22" fmla="*/ 658775 h 1323408"/>
                  <a:gd name="connsiteX23" fmla="*/ 887027 w 1412718"/>
                  <a:gd name="connsiteY23" fmla="*/ 491243 h 1323408"/>
                  <a:gd name="connsiteX24" fmla="*/ 705180 w 1412718"/>
                  <a:gd name="connsiteY24" fmla="*/ 309397 h 1323408"/>
                  <a:gd name="connsiteX25" fmla="*/ 705180 w 1412718"/>
                  <a:gd name="connsiteY25" fmla="*/ 220100 h 1323408"/>
                  <a:gd name="connsiteX26" fmla="*/ 976324 w 1412718"/>
                  <a:gd name="connsiteY26" fmla="*/ 491243 h 1323408"/>
                  <a:gd name="connsiteX27" fmla="*/ 896817 w 1412718"/>
                  <a:gd name="connsiteY27" fmla="*/ 682880 h 1323408"/>
                  <a:gd name="connsiteX28" fmla="*/ 868641 w 1412718"/>
                  <a:gd name="connsiteY28" fmla="*/ 706137 h 1323408"/>
                  <a:gd name="connsiteX29" fmla="*/ 923761 w 1412718"/>
                  <a:gd name="connsiteY29" fmla="*/ 736093 h 1323408"/>
                  <a:gd name="connsiteX30" fmla="*/ 1095466 w 1412718"/>
                  <a:gd name="connsiteY30" fmla="*/ 1058656 h 1323408"/>
                  <a:gd name="connsiteX31" fmla="*/ 1006169 w 1412718"/>
                  <a:gd name="connsiteY31" fmla="*/ 1058656 h 1323408"/>
                  <a:gd name="connsiteX32" fmla="*/ 766705 w 1412718"/>
                  <a:gd name="connsiteY32" fmla="*/ 764948 h 1323408"/>
                  <a:gd name="connsiteX33" fmla="*/ 723269 w 1412718"/>
                  <a:gd name="connsiteY33" fmla="*/ 760556 h 1323408"/>
                  <a:gd name="connsiteX34" fmla="*/ 705180 w 1412718"/>
                  <a:gd name="connsiteY34" fmla="*/ 762385 h 1323408"/>
                  <a:gd name="connsiteX35" fmla="*/ 688269 w 1412718"/>
                  <a:gd name="connsiteY35" fmla="*/ 760675 h 1323408"/>
                  <a:gd name="connsiteX36" fmla="*/ 646012 w 1412718"/>
                  <a:gd name="connsiteY36" fmla="*/ 764948 h 1323408"/>
                  <a:gd name="connsiteX37" fmla="*/ 406548 w 1412718"/>
                  <a:gd name="connsiteY37" fmla="*/ 1058656 h 1323408"/>
                  <a:gd name="connsiteX38" fmla="*/ 317251 w 1412718"/>
                  <a:gd name="connsiteY38" fmla="*/ 1058656 h 1323408"/>
                  <a:gd name="connsiteX39" fmla="*/ 488956 w 1412718"/>
                  <a:gd name="connsiteY39" fmla="*/ 736093 h 1323408"/>
                  <a:gd name="connsiteX40" fmla="*/ 542654 w 1412718"/>
                  <a:gd name="connsiteY40" fmla="*/ 706910 h 1323408"/>
                  <a:gd name="connsiteX41" fmla="*/ 513542 w 1412718"/>
                  <a:gd name="connsiteY41" fmla="*/ 682880 h 1323408"/>
                  <a:gd name="connsiteX42" fmla="*/ 434037 w 1412718"/>
                  <a:gd name="connsiteY42" fmla="*/ 491243 h 1323408"/>
                  <a:gd name="connsiteX43" fmla="*/ 705180 w 1412718"/>
                  <a:gd name="connsiteY43" fmla="*/ 220100 h 1323408"/>
                  <a:gd name="connsiteX44" fmla="*/ 116845 w 1412718"/>
                  <a:gd name="connsiteY44" fmla="*/ 16239 h 1323408"/>
                  <a:gd name="connsiteX45" fmla="*/ 403921 w 1412718"/>
                  <a:gd name="connsiteY45" fmla="*/ 16239 h 1323408"/>
                  <a:gd name="connsiteX46" fmla="*/ 403921 w 1412718"/>
                  <a:gd name="connsiteY46" fmla="*/ 105536 h 1323408"/>
                  <a:gd name="connsiteX47" fmla="*/ 116845 w 1412718"/>
                  <a:gd name="connsiteY47" fmla="*/ 105536 h 1323408"/>
                  <a:gd name="connsiteX48" fmla="*/ 89297 w 1412718"/>
                  <a:gd name="connsiteY48" fmla="*/ 133084 h 1323408"/>
                  <a:gd name="connsiteX49" fmla="*/ 89297 w 1412718"/>
                  <a:gd name="connsiteY49" fmla="*/ 385653 h 1323408"/>
                  <a:gd name="connsiteX50" fmla="*/ 0 w 1412718"/>
                  <a:gd name="connsiteY50" fmla="*/ 385653 h 1323408"/>
                  <a:gd name="connsiteX51" fmla="*/ 0 w 1412718"/>
                  <a:gd name="connsiteY51" fmla="*/ 133084 h 1323408"/>
                  <a:gd name="connsiteX52" fmla="*/ 116845 w 1412718"/>
                  <a:gd name="connsiteY52" fmla="*/ 16239 h 1323408"/>
                  <a:gd name="connsiteX53" fmla="*/ 1043302 w 1412718"/>
                  <a:gd name="connsiteY53" fmla="*/ 0 h 1323408"/>
                  <a:gd name="connsiteX54" fmla="*/ 1295873 w 1412718"/>
                  <a:gd name="connsiteY54" fmla="*/ 0 h 1323408"/>
                  <a:gd name="connsiteX55" fmla="*/ 1412718 w 1412718"/>
                  <a:gd name="connsiteY55" fmla="*/ 116845 h 1323408"/>
                  <a:gd name="connsiteX56" fmla="*/ 1412718 w 1412718"/>
                  <a:gd name="connsiteY56" fmla="*/ 403920 h 1323408"/>
                  <a:gd name="connsiteX57" fmla="*/ 1412716 w 1412718"/>
                  <a:gd name="connsiteY57" fmla="*/ 403920 h 1323408"/>
                  <a:gd name="connsiteX58" fmla="*/ 1323419 w 1412718"/>
                  <a:gd name="connsiteY58" fmla="*/ 403920 h 1323408"/>
                  <a:gd name="connsiteX59" fmla="*/ 1323419 w 1412718"/>
                  <a:gd name="connsiteY59" fmla="*/ 116845 h 1323408"/>
                  <a:gd name="connsiteX60" fmla="*/ 1295871 w 1412718"/>
                  <a:gd name="connsiteY60" fmla="*/ 89297 h 1323408"/>
                  <a:gd name="connsiteX61" fmla="*/ 1043302 w 1412718"/>
                  <a:gd name="connsiteY61" fmla="*/ 89297 h 13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412718" h="1323408">
                    <a:moveTo>
                      <a:pt x="1323419" y="937755"/>
                    </a:moveTo>
                    <a:lnTo>
                      <a:pt x="1412716" y="937755"/>
                    </a:lnTo>
                    <a:lnTo>
                      <a:pt x="1412716" y="1190322"/>
                    </a:lnTo>
                    <a:cubicBezTo>
                      <a:pt x="1412716" y="1254751"/>
                      <a:pt x="1360300" y="1307169"/>
                      <a:pt x="1295873" y="1307169"/>
                    </a:cubicBezTo>
                    <a:lnTo>
                      <a:pt x="1008796" y="1307169"/>
                    </a:lnTo>
                    <a:lnTo>
                      <a:pt x="1008796" y="1217872"/>
                    </a:lnTo>
                    <a:lnTo>
                      <a:pt x="1295871" y="1217872"/>
                    </a:lnTo>
                    <a:cubicBezTo>
                      <a:pt x="1311060" y="1217872"/>
                      <a:pt x="1323419" y="1205512"/>
                      <a:pt x="1323419" y="1190322"/>
                    </a:cubicBezTo>
                    <a:close/>
                    <a:moveTo>
                      <a:pt x="0" y="919484"/>
                    </a:moveTo>
                    <a:lnTo>
                      <a:pt x="89297" y="919484"/>
                    </a:lnTo>
                    <a:lnTo>
                      <a:pt x="89297" y="1206559"/>
                    </a:lnTo>
                    <a:cubicBezTo>
                      <a:pt x="89297" y="1221749"/>
                      <a:pt x="101655" y="1234109"/>
                      <a:pt x="116845" y="1234109"/>
                    </a:cubicBezTo>
                    <a:lnTo>
                      <a:pt x="369414" y="1234109"/>
                    </a:lnTo>
                    <a:lnTo>
                      <a:pt x="369414" y="1323408"/>
                    </a:lnTo>
                    <a:lnTo>
                      <a:pt x="116845" y="1323408"/>
                    </a:lnTo>
                    <a:cubicBezTo>
                      <a:pt x="52417" y="1323408"/>
                      <a:pt x="0" y="1270990"/>
                      <a:pt x="0" y="1206561"/>
                    </a:cubicBezTo>
                    <a:close/>
                    <a:moveTo>
                      <a:pt x="705180" y="309397"/>
                    </a:moveTo>
                    <a:cubicBezTo>
                      <a:pt x="604910" y="309397"/>
                      <a:pt x="523334" y="390973"/>
                      <a:pt x="523334" y="491243"/>
                    </a:cubicBezTo>
                    <a:cubicBezTo>
                      <a:pt x="523334" y="566445"/>
                      <a:pt x="569221" y="631132"/>
                      <a:pt x="634465" y="658775"/>
                    </a:cubicBezTo>
                    <a:lnTo>
                      <a:pt x="693913" y="670808"/>
                    </a:lnTo>
                    <a:lnTo>
                      <a:pt x="706358" y="669549"/>
                    </a:lnTo>
                    <a:lnTo>
                      <a:pt x="717232" y="670649"/>
                    </a:lnTo>
                    <a:lnTo>
                      <a:pt x="775895" y="658775"/>
                    </a:lnTo>
                    <a:cubicBezTo>
                      <a:pt x="841140" y="631132"/>
                      <a:pt x="887027" y="566445"/>
                      <a:pt x="887027" y="491243"/>
                    </a:cubicBezTo>
                    <a:cubicBezTo>
                      <a:pt x="887027" y="390973"/>
                      <a:pt x="805451" y="309397"/>
                      <a:pt x="705180" y="309397"/>
                    </a:cubicBezTo>
                    <a:close/>
                    <a:moveTo>
                      <a:pt x="705180" y="220100"/>
                    </a:moveTo>
                    <a:cubicBezTo>
                      <a:pt x="854689" y="220100"/>
                      <a:pt x="976324" y="341734"/>
                      <a:pt x="976324" y="491243"/>
                    </a:cubicBezTo>
                    <a:cubicBezTo>
                      <a:pt x="976324" y="565998"/>
                      <a:pt x="945915" y="633783"/>
                      <a:pt x="896817" y="682880"/>
                    </a:cubicBezTo>
                    <a:lnTo>
                      <a:pt x="868641" y="706137"/>
                    </a:lnTo>
                    <a:lnTo>
                      <a:pt x="923761" y="736093"/>
                    </a:lnTo>
                    <a:cubicBezTo>
                      <a:pt x="1027281" y="806089"/>
                      <a:pt x="1095466" y="924560"/>
                      <a:pt x="1095466" y="1058656"/>
                    </a:cubicBezTo>
                    <a:lnTo>
                      <a:pt x="1006169" y="1058656"/>
                    </a:lnTo>
                    <a:cubicBezTo>
                      <a:pt x="1006169" y="914005"/>
                      <a:pt x="903197" y="792951"/>
                      <a:pt x="766705" y="764948"/>
                    </a:cubicBezTo>
                    <a:lnTo>
                      <a:pt x="723269" y="760556"/>
                    </a:lnTo>
                    <a:lnTo>
                      <a:pt x="705180" y="762385"/>
                    </a:lnTo>
                    <a:lnTo>
                      <a:pt x="688269" y="760675"/>
                    </a:lnTo>
                    <a:lnTo>
                      <a:pt x="646012" y="764948"/>
                    </a:lnTo>
                    <a:cubicBezTo>
                      <a:pt x="509520" y="792951"/>
                      <a:pt x="406548" y="914005"/>
                      <a:pt x="406548" y="1058656"/>
                    </a:cubicBezTo>
                    <a:lnTo>
                      <a:pt x="317251" y="1058656"/>
                    </a:lnTo>
                    <a:cubicBezTo>
                      <a:pt x="317251" y="924560"/>
                      <a:pt x="385436" y="806089"/>
                      <a:pt x="488956" y="736093"/>
                    </a:cubicBezTo>
                    <a:lnTo>
                      <a:pt x="542654" y="706910"/>
                    </a:lnTo>
                    <a:lnTo>
                      <a:pt x="513542" y="682880"/>
                    </a:lnTo>
                    <a:cubicBezTo>
                      <a:pt x="464445" y="633783"/>
                      <a:pt x="434037" y="565998"/>
                      <a:pt x="434037" y="491243"/>
                    </a:cubicBezTo>
                    <a:cubicBezTo>
                      <a:pt x="434037" y="341734"/>
                      <a:pt x="555670" y="220100"/>
                      <a:pt x="705180" y="220100"/>
                    </a:cubicBezTo>
                    <a:close/>
                    <a:moveTo>
                      <a:pt x="116845" y="16239"/>
                    </a:moveTo>
                    <a:lnTo>
                      <a:pt x="403921" y="16239"/>
                    </a:lnTo>
                    <a:lnTo>
                      <a:pt x="403921" y="105536"/>
                    </a:lnTo>
                    <a:lnTo>
                      <a:pt x="116845" y="105536"/>
                    </a:lnTo>
                    <a:cubicBezTo>
                      <a:pt x="101655" y="105536"/>
                      <a:pt x="89297" y="117894"/>
                      <a:pt x="89297" y="133084"/>
                    </a:cubicBezTo>
                    <a:lnTo>
                      <a:pt x="89297" y="385653"/>
                    </a:lnTo>
                    <a:lnTo>
                      <a:pt x="0" y="385653"/>
                    </a:lnTo>
                    <a:lnTo>
                      <a:pt x="0" y="133084"/>
                    </a:lnTo>
                    <a:cubicBezTo>
                      <a:pt x="0" y="68656"/>
                      <a:pt x="52417" y="16239"/>
                      <a:pt x="116845" y="16239"/>
                    </a:cubicBezTo>
                    <a:close/>
                    <a:moveTo>
                      <a:pt x="1043302" y="0"/>
                    </a:moveTo>
                    <a:lnTo>
                      <a:pt x="1295873" y="0"/>
                    </a:lnTo>
                    <a:cubicBezTo>
                      <a:pt x="1360300" y="0"/>
                      <a:pt x="1412718" y="52417"/>
                      <a:pt x="1412718" y="116845"/>
                    </a:cubicBezTo>
                    <a:lnTo>
                      <a:pt x="1412718" y="403920"/>
                    </a:lnTo>
                    <a:lnTo>
                      <a:pt x="1412716" y="403920"/>
                    </a:lnTo>
                    <a:lnTo>
                      <a:pt x="1323419" y="403920"/>
                    </a:lnTo>
                    <a:lnTo>
                      <a:pt x="1323419" y="116845"/>
                    </a:lnTo>
                    <a:cubicBezTo>
                      <a:pt x="1323419" y="101655"/>
                      <a:pt x="1311060" y="89297"/>
                      <a:pt x="1295871" y="89297"/>
                    </a:cubicBezTo>
                    <a:lnTo>
                      <a:pt x="1043302" y="89297"/>
                    </a:ln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lIns="504190" rtlCol="0" anchor="ctr"/>
              <a:lstStyle/>
              <a:p>
                <a:endParaRPr lang="zh-CN" altLang="en-US" sz="1100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D37D023-6433-5BE2-87EB-F6C4AE25B709}"/>
                </a:ext>
              </a:extLst>
            </p:cNvPr>
            <p:cNvGrpSpPr/>
            <p:nvPr/>
          </p:nvGrpSpPr>
          <p:grpSpPr>
            <a:xfrm>
              <a:off x="5439410" y="1459230"/>
              <a:ext cx="1080000" cy="1080000"/>
              <a:chOff x="8398" y="3742"/>
              <a:chExt cx="2402" cy="2402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74F0F3E-7F4B-B332-2B93-5081978ED82B}"/>
                  </a:ext>
                </a:extLst>
              </p:cNvPr>
              <p:cNvSpPr/>
              <p:nvPr/>
            </p:nvSpPr>
            <p:spPr>
              <a:xfrm>
                <a:off x="8398" y="3742"/>
                <a:ext cx="2403" cy="2403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1DCBC6"/>
                  </a:gs>
                  <a:gs pos="0">
                    <a:srgbClr val="DA6474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/>
              </a:p>
            </p:txBody>
          </p:sp>
          <p:sp>
            <p:nvSpPr>
              <p:cNvPr id="40" name="任意形状 383">
                <a:extLst>
                  <a:ext uri="{FF2B5EF4-FFF2-40B4-BE49-F238E27FC236}">
                    <a16:creationId xmlns:a16="http://schemas.microsoft.com/office/drawing/2014/main" id="{82096340-00B3-757C-4A9E-27F58962E8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6" y="4320"/>
                <a:ext cx="1247" cy="1247"/>
              </a:xfrm>
              <a:custGeom>
                <a:avLst/>
                <a:gdLst>
                  <a:gd name="connsiteX0" fmla="*/ 707470 w 1414945"/>
                  <a:gd name="connsiteY0" fmla="*/ 471562 h 1414915"/>
                  <a:gd name="connsiteX1" fmla="*/ 471537 w 1414945"/>
                  <a:gd name="connsiteY1" fmla="*/ 707495 h 1414915"/>
                  <a:gd name="connsiteX2" fmla="*/ 707470 w 1414945"/>
                  <a:gd name="connsiteY2" fmla="*/ 943429 h 1414915"/>
                  <a:gd name="connsiteX3" fmla="*/ 943404 w 1414945"/>
                  <a:gd name="connsiteY3" fmla="*/ 707495 h 1414915"/>
                  <a:gd name="connsiteX4" fmla="*/ 707470 w 1414945"/>
                  <a:gd name="connsiteY4" fmla="*/ 471562 h 1414915"/>
                  <a:gd name="connsiteX5" fmla="*/ 707470 w 1414945"/>
                  <a:gd name="connsiteY5" fmla="*/ 382265 h 1414915"/>
                  <a:gd name="connsiteX6" fmla="*/ 1032701 w 1414945"/>
                  <a:gd name="connsiteY6" fmla="*/ 707495 h 1414915"/>
                  <a:gd name="connsiteX7" fmla="*/ 707470 w 1414945"/>
                  <a:gd name="connsiteY7" fmla="*/ 1032726 h 1414915"/>
                  <a:gd name="connsiteX8" fmla="*/ 382240 w 1414945"/>
                  <a:gd name="connsiteY8" fmla="*/ 707495 h 1414915"/>
                  <a:gd name="connsiteX9" fmla="*/ 707470 w 1414945"/>
                  <a:gd name="connsiteY9" fmla="*/ 382265 h 1414915"/>
                  <a:gd name="connsiteX10" fmla="*/ 887173 w 1414945"/>
                  <a:gd name="connsiteY10" fmla="*/ 90317 h 1414915"/>
                  <a:gd name="connsiteX11" fmla="*/ 855875 w 1414945"/>
                  <a:gd name="connsiteY11" fmla="*/ 101131 h 1414915"/>
                  <a:gd name="connsiteX12" fmla="*/ 707473 w 1414945"/>
                  <a:gd name="connsiteY12" fmla="*/ 182765 h 1414915"/>
                  <a:gd name="connsiteX13" fmla="*/ 559811 w 1414945"/>
                  <a:gd name="connsiteY13" fmla="*/ 102215 h 1414915"/>
                  <a:gd name="connsiteX14" fmla="*/ 559372 w 1414945"/>
                  <a:gd name="connsiteY14" fmla="*/ 101568 h 1414915"/>
                  <a:gd name="connsiteX15" fmla="*/ 526866 w 1414945"/>
                  <a:gd name="connsiteY15" fmla="*/ 90585 h 1414915"/>
                  <a:gd name="connsiteX16" fmla="*/ 396044 w 1414945"/>
                  <a:gd name="connsiteY16" fmla="*/ 145175 h 1414915"/>
                  <a:gd name="connsiteX17" fmla="*/ 382655 w 1414945"/>
                  <a:gd name="connsiteY17" fmla="*/ 173086 h 1414915"/>
                  <a:gd name="connsiteX18" fmla="*/ 383059 w 1414945"/>
                  <a:gd name="connsiteY18" fmla="*/ 174568 h 1414915"/>
                  <a:gd name="connsiteX19" fmla="*/ 383362 w 1414945"/>
                  <a:gd name="connsiteY19" fmla="*/ 176077 h 1414915"/>
                  <a:gd name="connsiteX20" fmla="*/ 335375 w 1414945"/>
                  <a:gd name="connsiteY20" fmla="*/ 336852 h 1414915"/>
                  <a:gd name="connsiteX21" fmla="*/ 176076 w 1414945"/>
                  <a:gd name="connsiteY21" fmla="*/ 383363 h 1414915"/>
                  <a:gd name="connsiteX22" fmla="*/ 143649 w 1414945"/>
                  <a:gd name="connsiteY22" fmla="*/ 398655 h 1414915"/>
                  <a:gd name="connsiteX23" fmla="*/ 90316 w 1414945"/>
                  <a:gd name="connsiteY23" fmla="*/ 527778 h 1414915"/>
                  <a:gd name="connsiteX24" fmla="*/ 101132 w 1414945"/>
                  <a:gd name="connsiteY24" fmla="*/ 559073 h 1414915"/>
                  <a:gd name="connsiteX25" fmla="*/ 182766 w 1414945"/>
                  <a:gd name="connsiteY25" fmla="*/ 707475 h 1414915"/>
                  <a:gd name="connsiteX26" fmla="*/ 102217 w 1414945"/>
                  <a:gd name="connsiteY26" fmla="*/ 855137 h 1414915"/>
                  <a:gd name="connsiteX27" fmla="*/ 101566 w 1414945"/>
                  <a:gd name="connsiteY27" fmla="*/ 855578 h 1414915"/>
                  <a:gd name="connsiteX28" fmla="*/ 90584 w 1414945"/>
                  <a:gd name="connsiteY28" fmla="*/ 888082 h 1414915"/>
                  <a:gd name="connsiteX29" fmla="*/ 145168 w 1414945"/>
                  <a:gd name="connsiteY29" fmla="*/ 1018894 h 1414915"/>
                  <a:gd name="connsiteX30" fmla="*/ 176564 w 1414945"/>
                  <a:gd name="connsiteY30" fmla="*/ 1031491 h 1414915"/>
                  <a:gd name="connsiteX31" fmla="*/ 336846 w 1414945"/>
                  <a:gd name="connsiteY31" fmla="*/ 1079570 h 1414915"/>
                  <a:gd name="connsiteX32" fmla="*/ 383364 w 1414945"/>
                  <a:gd name="connsiteY32" fmla="*/ 1238875 h 1414915"/>
                  <a:gd name="connsiteX33" fmla="*/ 398656 w 1414945"/>
                  <a:gd name="connsiteY33" fmla="*/ 1271303 h 1414915"/>
                  <a:gd name="connsiteX34" fmla="*/ 527772 w 1414945"/>
                  <a:gd name="connsiteY34" fmla="*/ 1324636 h 1414915"/>
                  <a:gd name="connsiteX35" fmla="*/ 559074 w 1414945"/>
                  <a:gd name="connsiteY35" fmla="*/ 1313823 h 1414915"/>
                  <a:gd name="connsiteX36" fmla="*/ 707477 w 1414945"/>
                  <a:gd name="connsiteY36" fmla="*/ 1232187 h 1414915"/>
                  <a:gd name="connsiteX37" fmla="*/ 854898 w 1414945"/>
                  <a:gd name="connsiteY37" fmla="*/ 1312395 h 1414915"/>
                  <a:gd name="connsiteX38" fmla="*/ 879739 w 1414945"/>
                  <a:gd name="connsiteY38" fmla="*/ 1325616 h 1414915"/>
                  <a:gd name="connsiteX39" fmla="*/ 883981 w 1414945"/>
                  <a:gd name="connsiteY39" fmla="*/ 1325570 h 1414915"/>
                  <a:gd name="connsiteX40" fmla="*/ 887579 w 1414945"/>
                  <a:gd name="connsiteY40" fmla="*/ 1324513 h 1414915"/>
                  <a:gd name="connsiteX41" fmla="*/ 1018901 w 1414945"/>
                  <a:gd name="connsiteY41" fmla="*/ 1269776 h 1414915"/>
                  <a:gd name="connsiteX42" fmla="*/ 1032290 w 1414945"/>
                  <a:gd name="connsiteY42" fmla="*/ 1241863 h 1414915"/>
                  <a:gd name="connsiteX43" fmla="*/ 1031885 w 1414945"/>
                  <a:gd name="connsiteY43" fmla="*/ 1240380 h 1414915"/>
                  <a:gd name="connsiteX44" fmla="*/ 1031583 w 1414945"/>
                  <a:gd name="connsiteY44" fmla="*/ 1238872 h 1414915"/>
                  <a:gd name="connsiteX45" fmla="*/ 1079571 w 1414945"/>
                  <a:gd name="connsiteY45" fmla="*/ 1078098 h 1414915"/>
                  <a:gd name="connsiteX46" fmla="*/ 1238871 w 1414945"/>
                  <a:gd name="connsiteY46" fmla="*/ 1031584 h 1414915"/>
                  <a:gd name="connsiteX47" fmla="*/ 1271301 w 1414945"/>
                  <a:gd name="connsiteY47" fmla="*/ 1016290 h 1414915"/>
                  <a:gd name="connsiteX48" fmla="*/ 1324440 w 1414945"/>
                  <a:gd name="connsiteY48" fmla="*/ 887784 h 1414915"/>
                  <a:gd name="connsiteX49" fmla="*/ 1313854 w 1414945"/>
                  <a:gd name="connsiteY49" fmla="*/ 855896 h 1414915"/>
                  <a:gd name="connsiteX50" fmla="*/ 1232183 w 1414945"/>
                  <a:gd name="connsiteY50" fmla="*/ 707472 h 1414915"/>
                  <a:gd name="connsiteX51" fmla="*/ 1312733 w 1414945"/>
                  <a:gd name="connsiteY51" fmla="*/ 559810 h 1414915"/>
                  <a:gd name="connsiteX52" fmla="*/ 1313384 w 1414945"/>
                  <a:gd name="connsiteY52" fmla="*/ 559369 h 1414915"/>
                  <a:gd name="connsiteX53" fmla="*/ 1324364 w 1414945"/>
                  <a:gd name="connsiteY53" fmla="*/ 526863 h 1414915"/>
                  <a:gd name="connsiteX54" fmla="*/ 1269775 w 1414945"/>
                  <a:gd name="connsiteY54" fmla="*/ 396043 h 1414915"/>
                  <a:gd name="connsiteX55" fmla="*/ 1241864 w 1414945"/>
                  <a:gd name="connsiteY55" fmla="*/ 382654 h 1414915"/>
                  <a:gd name="connsiteX56" fmla="*/ 1240380 w 1414945"/>
                  <a:gd name="connsiteY56" fmla="*/ 383058 h 1414915"/>
                  <a:gd name="connsiteX57" fmla="*/ 1238871 w 1414945"/>
                  <a:gd name="connsiteY57" fmla="*/ 383361 h 1414915"/>
                  <a:gd name="connsiteX58" fmla="*/ 1078833 w 1414945"/>
                  <a:gd name="connsiteY58" fmla="*/ 336114 h 1414915"/>
                  <a:gd name="connsiteX59" fmla="*/ 1031585 w 1414945"/>
                  <a:gd name="connsiteY59" fmla="*/ 176075 h 1414915"/>
                  <a:gd name="connsiteX60" fmla="*/ 1016291 w 1414945"/>
                  <a:gd name="connsiteY60" fmla="*/ 143647 h 1414915"/>
                  <a:gd name="connsiteX61" fmla="*/ 887173 w 1414945"/>
                  <a:gd name="connsiteY61" fmla="*/ 90317 h 1414915"/>
                  <a:gd name="connsiteX62" fmla="*/ 540780 w 1414945"/>
                  <a:gd name="connsiteY62" fmla="*/ 81 h 1414915"/>
                  <a:gd name="connsiteX63" fmla="*/ 633412 w 1414945"/>
                  <a:gd name="connsiteY63" fmla="*/ 51651 h 1414915"/>
                  <a:gd name="connsiteX64" fmla="*/ 707471 w 1414945"/>
                  <a:gd name="connsiteY64" fmla="*/ 93468 h 1414915"/>
                  <a:gd name="connsiteX65" fmla="*/ 780399 w 1414945"/>
                  <a:gd name="connsiteY65" fmla="*/ 53402 h 1414915"/>
                  <a:gd name="connsiteX66" fmla="*/ 781273 w 1414945"/>
                  <a:gd name="connsiteY66" fmla="*/ 52034 h 1414915"/>
                  <a:gd name="connsiteX67" fmla="*/ 913008 w 1414945"/>
                  <a:gd name="connsiteY67" fmla="*/ 4837 h 1414915"/>
                  <a:gd name="connsiteX68" fmla="*/ 913497 w 1414945"/>
                  <a:gd name="connsiteY68" fmla="*/ 4986 h 1414915"/>
                  <a:gd name="connsiteX69" fmla="*/ 1063299 w 1414945"/>
                  <a:gd name="connsiteY69" fmla="*/ 67713 h 1414915"/>
                  <a:gd name="connsiteX70" fmla="*/ 1065096 w 1414945"/>
                  <a:gd name="connsiteY70" fmla="*/ 68850 h 1414915"/>
                  <a:gd name="connsiteX71" fmla="*/ 1119148 w 1414945"/>
                  <a:gd name="connsiteY71" fmla="*/ 193588 h 1414915"/>
                  <a:gd name="connsiteX72" fmla="*/ 1141976 w 1414945"/>
                  <a:gd name="connsiteY72" fmla="*/ 272973 h 1414915"/>
                  <a:gd name="connsiteX73" fmla="*/ 1220186 w 1414945"/>
                  <a:gd name="connsiteY73" fmla="*/ 296029 h 1414915"/>
                  <a:gd name="connsiteX74" fmla="*/ 1347979 w 1414945"/>
                  <a:gd name="connsiteY74" fmla="*/ 352935 h 1414915"/>
                  <a:gd name="connsiteX75" fmla="*/ 1348345 w 1414945"/>
                  <a:gd name="connsiteY75" fmla="*/ 353608 h 1414915"/>
                  <a:gd name="connsiteX76" fmla="*/ 1410178 w 1414945"/>
                  <a:gd name="connsiteY76" fmla="*/ 502171 h 1414915"/>
                  <a:gd name="connsiteX77" fmla="*/ 1410420 w 1414945"/>
                  <a:gd name="connsiteY77" fmla="*/ 503023 h 1414915"/>
                  <a:gd name="connsiteX78" fmla="*/ 1363304 w 1414945"/>
                  <a:gd name="connsiteY78" fmla="*/ 633411 h 1414915"/>
                  <a:gd name="connsiteX79" fmla="*/ 1321480 w 1414945"/>
                  <a:gd name="connsiteY79" fmla="*/ 707475 h 1414915"/>
                  <a:gd name="connsiteX80" fmla="*/ 1361548 w 1414945"/>
                  <a:gd name="connsiteY80" fmla="*/ 780403 h 1414915"/>
                  <a:gd name="connsiteX81" fmla="*/ 1362910 w 1414945"/>
                  <a:gd name="connsiteY81" fmla="*/ 781277 h 1414915"/>
                  <a:gd name="connsiteX82" fmla="*/ 1410420 w 1414945"/>
                  <a:gd name="connsiteY82" fmla="*/ 911928 h 1414915"/>
                  <a:gd name="connsiteX83" fmla="*/ 1409960 w 1414945"/>
                  <a:gd name="connsiteY83" fmla="*/ 913500 h 1414915"/>
                  <a:gd name="connsiteX84" fmla="*/ 1347235 w 1414945"/>
                  <a:gd name="connsiteY84" fmla="*/ 1063301 h 1414915"/>
                  <a:gd name="connsiteX85" fmla="*/ 1346098 w 1414945"/>
                  <a:gd name="connsiteY85" fmla="*/ 1065098 h 1414915"/>
                  <a:gd name="connsiteX86" fmla="*/ 1221358 w 1414945"/>
                  <a:gd name="connsiteY86" fmla="*/ 1119151 h 1414915"/>
                  <a:gd name="connsiteX87" fmla="*/ 1141975 w 1414945"/>
                  <a:gd name="connsiteY87" fmla="*/ 1141977 h 1414915"/>
                  <a:gd name="connsiteX88" fmla="*/ 1140436 w 1414945"/>
                  <a:gd name="connsiteY88" fmla="*/ 1143445 h 1414915"/>
                  <a:gd name="connsiteX89" fmla="*/ 1118921 w 1414945"/>
                  <a:gd name="connsiteY89" fmla="*/ 1220192 h 1414915"/>
                  <a:gd name="connsiteX90" fmla="*/ 1062013 w 1414945"/>
                  <a:gd name="connsiteY90" fmla="*/ 1347981 h 1414915"/>
                  <a:gd name="connsiteX91" fmla="*/ 1061340 w 1414945"/>
                  <a:gd name="connsiteY91" fmla="*/ 1348348 h 1414915"/>
                  <a:gd name="connsiteX92" fmla="*/ 915432 w 1414945"/>
                  <a:gd name="connsiteY92" fmla="*/ 1409393 h 1414915"/>
                  <a:gd name="connsiteX93" fmla="*/ 879739 w 1414945"/>
                  <a:gd name="connsiteY93" fmla="*/ 1414915 h 1414915"/>
                  <a:gd name="connsiteX94" fmla="*/ 782092 w 1414945"/>
                  <a:gd name="connsiteY94" fmla="*/ 1364099 h 1414915"/>
                  <a:gd name="connsiteX95" fmla="*/ 781716 w 1414945"/>
                  <a:gd name="connsiteY95" fmla="*/ 1363564 h 1414915"/>
                  <a:gd name="connsiteX96" fmla="*/ 707473 w 1414945"/>
                  <a:gd name="connsiteY96" fmla="*/ 1321483 h 1414915"/>
                  <a:gd name="connsiteX97" fmla="*/ 634547 w 1414945"/>
                  <a:gd name="connsiteY97" fmla="*/ 1361549 h 1414915"/>
                  <a:gd name="connsiteX98" fmla="*/ 633671 w 1414945"/>
                  <a:gd name="connsiteY98" fmla="*/ 1362914 h 1414915"/>
                  <a:gd name="connsiteX99" fmla="*/ 501937 w 1414945"/>
                  <a:gd name="connsiteY99" fmla="*/ 1410113 h 1414915"/>
                  <a:gd name="connsiteX100" fmla="*/ 501448 w 1414945"/>
                  <a:gd name="connsiteY100" fmla="*/ 1409963 h 1414915"/>
                  <a:gd name="connsiteX101" fmla="*/ 351645 w 1414945"/>
                  <a:gd name="connsiteY101" fmla="*/ 1347237 h 1414915"/>
                  <a:gd name="connsiteX102" fmla="*/ 349850 w 1414945"/>
                  <a:gd name="connsiteY102" fmla="*/ 1346100 h 1414915"/>
                  <a:gd name="connsiteX103" fmla="*/ 295797 w 1414945"/>
                  <a:gd name="connsiteY103" fmla="*/ 1221360 h 1414915"/>
                  <a:gd name="connsiteX104" fmla="*/ 272971 w 1414945"/>
                  <a:gd name="connsiteY104" fmla="*/ 1141977 h 1414915"/>
                  <a:gd name="connsiteX105" fmla="*/ 271503 w 1414945"/>
                  <a:gd name="connsiteY105" fmla="*/ 1140439 h 1414915"/>
                  <a:gd name="connsiteX106" fmla="*/ 193586 w 1414945"/>
                  <a:gd name="connsiteY106" fmla="*/ 1119151 h 1414915"/>
                  <a:gd name="connsiteX107" fmla="*/ 192816 w 1414945"/>
                  <a:gd name="connsiteY107" fmla="*/ 1119298 h 1414915"/>
                  <a:gd name="connsiteX108" fmla="*/ 66967 w 1414945"/>
                  <a:gd name="connsiteY108" fmla="*/ 1062015 h 1414915"/>
                  <a:gd name="connsiteX109" fmla="*/ 66600 w 1414945"/>
                  <a:gd name="connsiteY109" fmla="*/ 1061342 h 1414915"/>
                  <a:gd name="connsiteX110" fmla="*/ 4766 w 1414945"/>
                  <a:gd name="connsiteY110" fmla="*/ 912782 h 1414915"/>
                  <a:gd name="connsiteX111" fmla="*/ 4526 w 1414945"/>
                  <a:gd name="connsiteY111" fmla="*/ 911930 h 1414915"/>
                  <a:gd name="connsiteX112" fmla="*/ 51656 w 1414945"/>
                  <a:gd name="connsiteY112" fmla="*/ 781530 h 1414915"/>
                  <a:gd name="connsiteX113" fmla="*/ 93466 w 1414945"/>
                  <a:gd name="connsiteY113" fmla="*/ 707475 h 1414915"/>
                  <a:gd name="connsiteX114" fmla="*/ 53397 w 1414945"/>
                  <a:gd name="connsiteY114" fmla="*/ 634548 h 1414915"/>
                  <a:gd name="connsiteX115" fmla="*/ 52032 w 1414945"/>
                  <a:gd name="connsiteY115" fmla="*/ 633671 h 1414915"/>
                  <a:gd name="connsiteX116" fmla="*/ 4835 w 1414945"/>
                  <a:gd name="connsiteY116" fmla="*/ 501938 h 1414915"/>
                  <a:gd name="connsiteX117" fmla="*/ 4984 w 1414945"/>
                  <a:gd name="connsiteY117" fmla="*/ 501451 h 1414915"/>
                  <a:gd name="connsiteX118" fmla="*/ 67709 w 1414945"/>
                  <a:gd name="connsiteY118" fmla="*/ 351648 h 1414915"/>
                  <a:gd name="connsiteX119" fmla="*/ 68846 w 1414945"/>
                  <a:gd name="connsiteY119" fmla="*/ 349852 h 1414915"/>
                  <a:gd name="connsiteX120" fmla="*/ 193586 w 1414945"/>
                  <a:gd name="connsiteY120" fmla="*/ 295800 h 1414915"/>
                  <a:gd name="connsiteX121" fmla="*/ 272969 w 1414945"/>
                  <a:gd name="connsiteY121" fmla="*/ 272972 h 1414915"/>
                  <a:gd name="connsiteX122" fmla="*/ 274508 w 1414945"/>
                  <a:gd name="connsiteY122" fmla="*/ 271506 h 1414915"/>
                  <a:gd name="connsiteX123" fmla="*/ 296024 w 1414945"/>
                  <a:gd name="connsiteY123" fmla="*/ 194764 h 1414915"/>
                  <a:gd name="connsiteX124" fmla="*/ 352931 w 1414945"/>
                  <a:gd name="connsiteY124" fmla="*/ 66967 h 1414915"/>
                  <a:gd name="connsiteX125" fmla="*/ 353604 w 1414945"/>
                  <a:gd name="connsiteY125" fmla="*/ 66601 h 1414915"/>
                  <a:gd name="connsiteX126" fmla="*/ 502166 w 1414945"/>
                  <a:gd name="connsiteY126" fmla="*/ 4766 h 1414915"/>
                  <a:gd name="connsiteX127" fmla="*/ 503016 w 1414945"/>
                  <a:gd name="connsiteY127" fmla="*/ 4526 h 1414915"/>
                  <a:gd name="connsiteX128" fmla="*/ 540780 w 1414945"/>
                  <a:gd name="connsiteY128" fmla="*/ 81 h 1414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1414945" h="1414915">
                    <a:moveTo>
                      <a:pt x="707470" y="471562"/>
                    </a:moveTo>
                    <a:cubicBezTo>
                      <a:pt x="577376" y="471562"/>
                      <a:pt x="471537" y="577401"/>
                      <a:pt x="471537" y="707495"/>
                    </a:cubicBezTo>
                    <a:cubicBezTo>
                      <a:pt x="471537" y="837590"/>
                      <a:pt x="577376" y="943429"/>
                      <a:pt x="707470" y="943429"/>
                    </a:cubicBezTo>
                    <a:cubicBezTo>
                      <a:pt x="837565" y="943429"/>
                      <a:pt x="943404" y="837590"/>
                      <a:pt x="943404" y="707495"/>
                    </a:cubicBezTo>
                    <a:cubicBezTo>
                      <a:pt x="943404" y="577401"/>
                      <a:pt x="837565" y="471562"/>
                      <a:pt x="707470" y="471562"/>
                    </a:cubicBezTo>
                    <a:close/>
                    <a:moveTo>
                      <a:pt x="707470" y="382265"/>
                    </a:moveTo>
                    <a:cubicBezTo>
                      <a:pt x="886803" y="382265"/>
                      <a:pt x="1032701" y="528163"/>
                      <a:pt x="1032701" y="707495"/>
                    </a:cubicBezTo>
                    <a:cubicBezTo>
                      <a:pt x="1032701" y="886828"/>
                      <a:pt x="886803" y="1032726"/>
                      <a:pt x="707470" y="1032726"/>
                    </a:cubicBezTo>
                    <a:cubicBezTo>
                      <a:pt x="528138" y="1032726"/>
                      <a:pt x="382240" y="886828"/>
                      <a:pt x="382240" y="707495"/>
                    </a:cubicBezTo>
                    <a:cubicBezTo>
                      <a:pt x="382240" y="528163"/>
                      <a:pt x="528138" y="382265"/>
                      <a:pt x="707470" y="382265"/>
                    </a:cubicBezTo>
                    <a:close/>
                    <a:moveTo>
                      <a:pt x="887173" y="90317"/>
                    </a:moveTo>
                    <a:cubicBezTo>
                      <a:pt x="876387" y="87178"/>
                      <a:pt x="862239" y="92093"/>
                      <a:pt x="855875" y="101131"/>
                    </a:cubicBezTo>
                    <a:cubicBezTo>
                      <a:pt x="823968" y="152266"/>
                      <a:pt x="768572" y="182765"/>
                      <a:pt x="707473" y="182765"/>
                    </a:cubicBezTo>
                    <a:cubicBezTo>
                      <a:pt x="648211" y="182765"/>
                      <a:pt x="595772" y="154158"/>
                      <a:pt x="559811" y="102215"/>
                    </a:cubicBezTo>
                    <a:lnTo>
                      <a:pt x="559372" y="101568"/>
                    </a:lnTo>
                    <a:cubicBezTo>
                      <a:pt x="552526" y="91299"/>
                      <a:pt x="540097" y="87108"/>
                      <a:pt x="526866" y="90585"/>
                    </a:cubicBezTo>
                    <a:cubicBezTo>
                      <a:pt x="484117" y="103200"/>
                      <a:pt x="441314" y="121061"/>
                      <a:pt x="396044" y="145175"/>
                    </a:cubicBezTo>
                    <a:cubicBezTo>
                      <a:pt x="387066" y="150306"/>
                      <a:pt x="379649" y="162061"/>
                      <a:pt x="382655" y="173086"/>
                    </a:cubicBezTo>
                    <a:lnTo>
                      <a:pt x="383059" y="174568"/>
                    </a:lnTo>
                    <a:lnTo>
                      <a:pt x="383362" y="176077"/>
                    </a:lnTo>
                    <a:cubicBezTo>
                      <a:pt x="395514" y="236840"/>
                      <a:pt x="377132" y="298330"/>
                      <a:pt x="335375" y="336852"/>
                    </a:cubicBezTo>
                    <a:cubicBezTo>
                      <a:pt x="293457" y="378292"/>
                      <a:pt x="235459" y="395236"/>
                      <a:pt x="176076" y="383363"/>
                    </a:cubicBezTo>
                    <a:cubicBezTo>
                      <a:pt x="165130" y="381179"/>
                      <a:pt x="151341" y="387720"/>
                      <a:pt x="143649" y="398655"/>
                    </a:cubicBezTo>
                    <a:cubicBezTo>
                      <a:pt x="119624" y="439045"/>
                      <a:pt x="103212" y="486534"/>
                      <a:pt x="90316" y="527778"/>
                    </a:cubicBezTo>
                    <a:cubicBezTo>
                      <a:pt x="87181" y="538565"/>
                      <a:pt x="92096" y="552711"/>
                      <a:pt x="101132" y="559073"/>
                    </a:cubicBezTo>
                    <a:cubicBezTo>
                      <a:pt x="152275" y="590982"/>
                      <a:pt x="182766" y="646372"/>
                      <a:pt x="182766" y="707475"/>
                    </a:cubicBezTo>
                    <a:cubicBezTo>
                      <a:pt x="182766" y="766735"/>
                      <a:pt x="154160" y="819174"/>
                      <a:pt x="102217" y="855137"/>
                    </a:cubicBezTo>
                    <a:lnTo>
                      <a:pt x="101566" y="855578"/>
                    </a:lnTo>
                    <a:cubicBezTo>
                      <a:pt x="91296" y="862424"/>
                      <a:pt x="87109" y="874851"/>
                      <a:pt x="90584" y="888082"/>
                    </a:cubicBezTo>
                    <a:cubicBezTo>
                      <a:pt x="103199" y="930831"/>
                      <a:pt x="121056" y="973628"/>
                      <a:pt x="145168" y="1018894"/>
                    </a:cubicBezTo>
                    <a:cubicBezTo>
                      <a:pt x="150647" y="1028445"/>
                      <a:pt x="163757" y="1033712"/>
                      <a:pt x="176564" y="1031491"/>
                    </a:cubicBezTo>
                    <a:cubicBezTo>
                      <a:pt x="237165" y="1019538"/>
                      <a:pt x="298424" y="1037926"/>
                      <a:pt x="336846" y="1079570"/>
                    </a:cubicBezTo>
                    <a:cubicBezTo>
                      <a:pt x="378291" y="1121485"/>
                      <a:pt x="395241" y="1179486"/>
                      <a:pt x="383364" y="1238875"/>
                    </a:cubicBezTo>
                    <a:cubicBezTo>
                      <a:pt x="381175" y="1249824"/>
                      <a:pt x="387721" y="1263613"/>
                      <a:pt x="398656" y="1271303"/>
                    </a:cubicBezTo>
                    <a:cubicBezTo>
                      <a:pt x="439043" y="1295326"/>
                      <a:pt x="486530" y="1311738"/>
                      <a:pt x="527772" y="1324636"/>
                    </a:cubicBezTo>
                    <a:cubicBezTo>
                      <a:pt x="538560" y="1327774"/>
                      <a:pt x="552708" y="1322859"/>
                      <a:pt x="559074" y="1313823"/>
                    </a:cubicBezTo>
                    <a:cubicBezTo>
                      <a:pt x="590981" y="1262682"/>
                      <a:pt x="646373" y="1232187"/>
                      <a:pt x="707477" y="1232187"/>
                    </a:cubicBezTo>
                    <a:cubicBezTo>
                      <a:pt x="766604" y="1232184"/>
                      <a:pt x="818943" y="1260664"/>
                      <a:pt x="854898" y="1312395"/>
                    </a:cubicBezTo>
                    <a:cubicBezTo>
                      <a:pt x="860822" y="1320556"/>
                      <a:pt x="870317" y="1325616"/>
                      <a:pt x="879739" y="1325616"/>
                    </a:cubicBezTo>
                    <a:cubicBezTo>
                      <a:pt x="880919" y="1325616"/>
                      <a:pt x="882619" y="1325616"/>
                      <a:pt x="883981" y="1325570"/>
                    </a:cubicBezTo>
                    <a:lnTo>
                      <a:pt x="887579" y="1324513"/>
                    </a:lnTo>
                    <a:cubicBezTo>
                      <a:pt x="930494" y="1311891"/>
                      <a:pt x="973457" y="1293983"/>
                      <a:pt x="1018901" y="1269776"/>
                    </a:cubicBezTo>
                    <a:cubicBezTo>
                      <a:pt x="1027877" y="1264647"/>
                      <a:pt x="1035296" y="1252889"/>
                      <a:pt x="1032290" y="1241863"/>
                    </a:cubicBezTo>
                    <a:lnTo>
                      <a:pt x="1031885" y="1240380"/>
                    </a:lnTo>
                    <a:lnTo>
                      <a:pt x="1031583" y="1238872"/>
                    </a:lnTo>
                    <a:cubicBezTo>
                      <a:pt x="1019431" y="1178113"/>
                      <a:pt x="1037815" y="1116622"/>
                      <a:pt x="1079571" y="1078098"/>
                    </a:cubicBezTo>
                    <a:cubicBezTo>
                      <a:pt x="1121488" y="1036655"/>
                      <a:pt x="1179494" y="1019713"/>
                      <a:pt x="1238871" y="1031584"/>
                    </a:cubicBezTo>
                    <a:cubicBezTo>
                      <a:pt x="1249814" y="1033772"/>
                      <a:pt x="1263608" y="1027229"/>
                      <a:pt x="1271301" y="1016290"/>
                    </a:cubicBezTo>
                    <a:cubicBezTo>
                      <a:pt x="1295204" y="976101"/>
                      <a:pt x="1311572" y="928885"/>
                      <a:pt x="1324440" y="887784"/>
                    </a:cubicBezTo>
                    <a:cubicBezTo>
                      <a:pt x="1327723" y="874870"/>
                      <a:pt x="1323703" y="862753"/>
                      <a:pt x="1313854" y="855896"/>
                    </a:cubicBezTo>
                    <a:cubicBezTo>
                      <a:pt x="1262691" y="823991"/>
                      <a:pt x="1232183" y="768586"/>
                      <a:pt x="1232183" y="707472"/>
                    </a:cubicBezTo>
                    <a:cubicBezTo>
                      <a:pt x="1232183" y="648212"/>
                      <a:pt x="1260790" y="595770"/>
                      <a:pt x="1312733" y="559810"/>
                    </a:cubicBezTo>
                    <a:lnTo>
                      <a:pt x="1313384" y="559369"/>
                    </a:lnTo>
                    <a:cubicBezTo>
                      <a:pt x="1323653" y="552523"/>
                      <a:pt x="1327841" y="540094"/>
                      <a:pt x="1324364" y="526863"/>
                    </a:cubicBezTo>
                    <a:cubicBezTo>
                      <a:pt x="1311750" y="484116"/>
                      <a:pt x="1293887" y="441309"/>
                      <a:pt x="1269775" y="396043"/>
                    </a:cubicBezTo>
                    <a:cubicBezTo>
                      <a:pt x="1264644" y="387065"/>
                      <a:pt x="1252881" y="379650"/>
                      <a:pt x="1241864" y="382654"/>
                    </a:cubicBezTo>
                    <a:lnTo>
                      <a:pt x="1240380" y="383058"/>
                    </a:lnTo>
                    <a:lnTo>
                      <a:pt x="1238871" y="383361"/>
                    </a:lnTo>
                    <a:cubicBezTo>
                      <a:pt x="1179126" y="395305"/>
                      <a:pt x="1120802" y="378085"/>
                      <a:pt x="1078833" y="336114"/>
                    </a:cubicBezTo>
                    <a:cubicBezTo>
                      <a:pt x="1036859" y="294140"/>
                      <a:pt x="1019638" y="235807"/>
                      <a:pt x="1031585" y="176075"/>
                    </a:cubicBezTo>
                    <a:cubicBezTo>
                      <a:pt x="1033775" y="165127"/>
                      <a:pt x="1027226" y="151340"/>
                      <a:pt x="1016291" y="143647"/>
                    </a:cubicBezTo>
                    <a:cubicBezTo>
                      <a:pt x="975909" y="119626"/>
                      <a:pt x="928419" y="103214"/>
                      <a:pt x="887173" y="90317"/>
                    </a:cubicBezTo>
                    <a:close/>
                    <a:moveTo>
                      <a:pt x="540780" y="81"/>
                    </a:moveTo>
                    <a:cubicBezTo>
                      <a:pt x="577899" y="1437"/>
                      <a:pt x="612008" y="19805"/>
                      <a:pt x="633412" y="51651"/>
                    </a:cubicBezTo>
                    <a:cubicBezTo>
                      <a:pt x="652717" y="79398"/>
                      <a:pt x="677633" y="93468"/>
                      <a:pt x="707471" y="93468"/>
                    </a:cubicBezTo>
                    <a:cubicBezTo>
                      <a:pt x="738148" y="93468"/>
                      <a:pt x="764729" y="78864"/>
                      <a:pt x="780399" y="53402"/>
                    </a:cubicBezTo>
                    <a:lnTo>
                      <a:pt x="781273" y="52034"/>
                    </a:lnTo>
                    <a:cubicBezTo>
                      <a:pt x="809189" y="10163"/>
                      <a:pt x="864591" y="-9685"/>
                      <a:pt x="913008" y="4837"/>
                    </a:cubicBezTo>
                    <a:lnTo>
                      <a:pt x="913497" y="4986"/>
                    </a:lnTo>
                    <a:cubicBezTo>
                      <a:pt x="960207" y="19584"/>
                      <a:pt x="1014535" y="38452"/>
                      <a:pt x="1063299" y="67713"/>
                    </a:cubicBezTo>
                    <a:lnTo>
                      <a:pt x="1065096" y="68850"/>
                    </a:lnTo>
                    <a:cubicBezTo>
                      <a:pt x="1106788" y="96646"/>
                      <a:pt x="1128509" y="146775"/>
                      <a:pt x="1119148" y="193588"/>
                    </a:cubicBezTo>
                    <a:cubicBezTo>
                      <a:pt x="1113068" y="223981"/>
                      <a:pt x="1121176" y="252173"/>
                      <a:pt x="1141976" y="272973"/>
                    </a:cubicBezTo>
                    <a:cubicBezTo>
                      <a:pt x="1162506" y="293504"/>
                      <a:pt x="1190236" y="301671"/>
                      <a:pt x="1220186" y="296029"/>
                    </a:cubicBezTo>
                    <a:cubicBezTo>
                      <a:pt x="1269141" y="283600"/>
                      <a:pt x="1322635" y="307317"/>
                      <a:pt x="1347979" y="352935"/>
                    </a:cubicBezTo>
                    <a:lnTo>
                      <a:pt x="1348345" y="353608"/>
                    </a:lnTo>
                    <a:cubicBezTo>
                      <a:pt x="1375557" y="404632"/>
                      <a:pt x="1395784" y="453227"/>
                      <a:pt x="1410178" y="502171"/>
                    </a:cubicBezTo>
                    <a:lnTo>
                      <a:pt x="1410420" y="503023"/>
                    </a:lnTo>
                    <a:cubicBezTo>
                      <a:pt x="1424253" y="553747"/>
                      <a:pt x="1405761" y="604871"/>
                      <a:pt x="1363304" y="633411"/>
                    </a:cubicBezTo>
                    <a:cubicBezTo>
                      <a:pt x="1335550" y="652718"/>
                      <a:pt x="1321480" y="677633"/>
                      <a:pt x="1321480" y="707475"/>
                    </a:cubicBezTo>
                    <a:cubicBezTo>
                      <a:pt x="1321480" y="738151"/>
                      <a:pt x="1336086" y="764731"/>
                      <a:pt x="1361548" y="780403"/>
                    </a:cubicBezTo>
                    <a:lnTo>
                      <a:pt x="1362910" y="781277"/>
                    </a:lnTo>
                    <a:cubicBezTo>
                      <a:pt x="1405648" y="809763"/>
                      <a:pt x="1424294" y="861047"/>
                      <a:pt x="1410420" y="911928"/>
                    </a:cubicBezTo>
                    <a:lnTo>
                      <a:pt x="1409960" y="913500"/>
                    </a:lnTo>
                    <a:cubicBezTo>
                      <a:pt x="1395362" y="960208"/>
                      <a:pt x="1376496" y="1014534"/>
                      <a:pt x="1347235" y="1063301"/>
                    </a:cubicBezTo>
                    <a:lnTo>
                      <a:pt x="1346098" y="1065098"/>
                    </a:lnTo>
                    <a:cubicBezTo>
                      <a:pt x="1318302" y="1106792"/>
                      <a:pt x="1268172" y="1128510"/>
                      <a:pt x="1221358" y="1119151"/>
                    </a:cubicBezTo>
                    <a:cubicBezTo>
                      <a:pt x="1190974" y="1113075"/>
                      <a:pt x="1162775" y="1121178"/>
                      <a:pt x="1141975" y="1141977"/>
                    </a:cubicBezTo>
                    <a:lnTo>
                      <a:pt x="1140436" y="1143445"/>
                    </a:lnTo>
                    <a:cubicBezTo>
                      <a:pt x="1121436" y="1160716"/>
                      <a:pt x="1113243" y="1190036"/>
                      <a:pt x="1118921" y="1220192"/>
                    </a:cubicBezTo>
                    <a:cubicBezTo>
                      <a:pt x="1131339" y="1269145"/>
                      <a:pt x="1107629" y="1322640"/>
                      <a:pt x="1062013" y="1347981"/>
                    </a:cubicBezTo>
                    <a:lnTo>
                      <a:pt x="1061340" y="1348348"/>
                    </a:lnTo>
                    <a:cubicBezTo>
                      <a:pt x="1011238" y="1375066"/>
                      <a:pt x="963479" y="1395050"/>
                      <a:pt x="915432" y="1409393"/>
                    </a:cubicBezTo>
                    <a:cubicBezTo>
                      <a:pt x="901608" y="1414915"/>
                      <a:pt x="887626" y="1414915"/>
                      <a:pt x="879739" y="1414915"/>
                    </a:cubicBezTo>
                    <a:cubicBezTo>
                      <a:pt x="841323" y="1414915"/>
                      <a:pt x="804818" y="1395917"/>
                      <a:pt x="782092" y="1364099"/>
                    </a:cubicBezTo>
                    <a:lnTo>
                      <a:pt x="781716" y="1363564"/>
                    </a:lnTo>
                    <a:cubicBezTo>
                      <a:pt x="762383" y="1335640"/>
                      <a:pt x="737406" y="1321483"/>
                      <a:pt x="707473" y="1321483"/>
                    </a:cubicBezTo>
                    <a:cubicBezTo>
                      <a:pt x="676796" y="1321483"/>
                      <a:pt x="650217" y="1336086"/>
                      <a:pt x="634547" y="1361549"/>
                    </a:cubicBezTo>
                    <a:lnTo>
                      <a:pt x="633671" y="1362914"/>
                    </a:lnTo>
                    <a:cubicBezTo>
                      <a:pt x="605756" y="1404787"/>
                      <a:pt x="550355" y="1424633"/>
                      <a:pt x="501937" y="1410113"/>
                    </a:cubicBezTo>
                    <a:lnTo>
                      <a:pt x="501448" y="1409963"/>
                    </a:lnTo>
                    <a:cubicBezTo>
                      <a:pt x="454738" y="1395364"/>
                      <a:pt x="400414" y="1376499"/>
                      <a:pt x="351645" y="1347237"/>
                    </a:cubicBezTo>
                    <a:lnTo>
                      <a:pt x="349850" y="1346100"/>
                    </a:lnTo>
                    <a:cubicBezTo>
                      <a:pt x="308158" y="1318307"/>
                      <a:pt x="286434" y="1268176"/>
                      <a:pt x="295797" y="1221360"/>
                    </a:cubicBezTo>
                    <a:cubicBezTo>
                      <a:pt x="301877" y="1190968"/>
                      <a:pt x="293770" y="1162776"/>
                      <a:pt x="272971" y="1141977"/>
                    </a:cubicBezTo>
                    <a:lnTo>
                      <a:pt x="271503" y="1140439"/>
                    </a:lnTo>
                    <a:cubicBezTo>
                      <a:pt x="254006" y="1121193"/>
                      <a:pt x="224153" y="1113038"/>
                      <a:pt x="193586" y="1119151"/>
                    </a:cubicBezTo>
                    <a:lnTo>
                      <a:pt x="192816" y="1119298"/>
                    </a:lnTo>
                    <a:cubicBezTo>
                      <a:pt x="141736" y="1128575"/>
                      <a:pt x="91161" y="1105563"/>
                      <a:pt x="66967" y="1062015"/>
                    </a:cubicBezTo>
                    <a:lnTo>
                      <a:pt x="66600" y="1061342"/>
                    </a:lnTo>
                    <a:cubicBezTo>
                      <a:pt x="39389" y="1010320"/>
                      <a:pt x="19163" y="961724"/>
                      <a:pt x="4766" y="912782"/>
                    </a:cubicBezTo>
                    <a:lnTo>
                      <a:pt x="4526" y="911930"/>
                    </a:lnTo>
                    <a:cubicBezTo>
                      <a:pt x="-9310" y="861200"/>
                      <a:pt x="9186" y="810068"/>
                      <a:pt x="51656" y="781530"/>
                    </a:cubicBezTo>
                    <a:cubicBezTo>
                      <a:pt x="79401" y="762224"/>
                      <a:pt x="93466" y="737310"/>
                      <a:pt x="93466" y="707475"/>
                    </a:cubicBezTo>
                    <a:cubicBezTo>
                      <a:pt x="93466" y="676800"/>
                      <a:pt x="78862" y="650219"/>
                      <a:pt x="53397" y="634548"/>
                    </a:cubicBezTo>
                    <a:lnTo>
                      <a:pt x="52032" y="633671"/>
                    </a:lnTo>
                    <a:cubicBezTo>
                      <a:pt x="10159" y="605757"/>
                      <a:pt x="-9691" y="550356"/>
                      <a:pt x="4835" y="501938"/>
                    </a:cubicBezTo>
                    <a:lnTo>
                      <a:pt x="4984" y="501451"/>
                    </a:lnTo>
                    <a:cubicBezTo>
                      <a:pt x="19580" y="454743"/>
                      <a:pt x="38448" y="400419"/>
                      <a:pt x="67709" y="351648"/>
                    </a:cubicBezTo>
                    <a:lnTo>
                      <a:pt x="68846" y="349852"/>
                    </a:lnTo>
                    <a:cubicBezTo>
                      <a:pt x="96643" y="308158"/>
                      <a:pt x="146778" y="286435"/>
                      <a:pt x="193586" y="295800"/>
                    </a:cubicBezTo>
                    <a:cubicBezTo>
                      <a:pt x="223975" y="301876"/>
                      <a:pt x="252170" y="293770"/>
                      <a:pt x="272969" y="272972"/>
                    </a:cubicBezTo>
                    <a:lnTo>
                      <a:pt x="274508" y="271506"/>
                    </a:lnTo>
                    <a:cubicBezTo>
                      <a:pt x="293506" y="254234"/>
                      <a:pt x="301700" y="224919"/>
                      <a:pt x="296024" y="194764"/>
                    </a:cubicBezTo>
                    <a:cubicBezTo>
                      <a:pt x="283599" y="145807"/>
                      <a:pt x="307313" y="92311"/>
                      <a:pt x="352931" y="66967"/>
                    </a:cubicBezTo>
                    <a:lnTo>
                      <a:pt x="353604" y="66601"/>
                    </a:lnTo>
                    <a:cubicBezTo>
                      <a:pt x="404628" y="39389"/>
                      <a:pt x="453222" y="19162"/>
                      <a:pt x="502166" y="4766"/>
                    </a:cubicBezTo>
                    <a:lnTo>
                      <a:pt x="503016" y="4526"/>
                    </a:lnTo>
                    <a:cubicBezTo>
                      <a:pt x="515699" y="1067"/>
                      <a:pt x="528407" y="-372"/>
                      <a:pt x="54078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100"/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787FD7D-7806-812F-C284-AF9542E03470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29476" y="5320425"/>
              <a:ext cx="3078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流式数仓场景应用</a:t>
              </a:r>
              <a:r>
                <a:rPr kumimoji="1" lang="en-US" altLang="zh-CN" sz="2400" dirty="0">
                  <a:solidFill>
                    <a:srgbClr val="DA6474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10+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401DB01-7125-AD89-658F-EA72A845B4AF}"/>
                </a:ext>
              </a:extLst>
            </p:cNvPr>
            <p:cNvGrpSpPr/>
            <p:nvPr/>
          </p:nvGrpSpPr>
          <p:grpSpPr>
            <a:xfrm>
              <a:off x="1405890" y="3950970"/>
              <a:ext cx="1080000" cy="1080000"/>
              <a:chOff x="2369" y="3742"/>
              <a:chExt cx="2402" cy="2402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9705140-4D80-AB92-7BF8-21778C808D2A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2369" y="3742"/>
                <a:ext cx="2403" cy="2403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1DCBC6"/>
                  </a:gs>
                  <a:gs pos="0">
                    <a:srgbClr val="DA6474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4190" rtlCol="0" anchor="ctr"/>
              <a:lstStyle/>
              <a:p>
                <a:pPr algn="ctr"/>
                <a:endParaRPr kumimoji="1" lang="zh-CN" altLang="en-US" sz="1200"/>
              </a:p>
            </p:txBody>
          </p:sp>
          <p:sp>
            <p:nvSpPr>
              <p:cNvPr id="44" name="任意形状 351">
                <a:extLst>
                  <a:ext uri="{FF2B5EF4-FFF2-40B4-BE49-F238E27FC236}">
                    <a16:creationId xmlns:a16="http://schemas.microsoft.com/office/drawing/2014/main" id="{755F7AFF-2277-85A7-7DD2-DF050167A8DD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016" y="4424"/>
                <a:ext cx="1050" cy="984"/>
              </a:xfrm>
              <a:custGeom>
                <a:avLst/>
                <a:gdLst>
                  <a:gd name="connsiteX0" fmla="*/ 1323419 w 1412718"/>
                  <a:gd name="connsiteY0" fmla="*/ 937755 h 1323408"/>
                  <a:gd name="connsiteX1" fmla="*/ 1412716 w 1412718"/>
                  <a:gd name="connsiteY1" fmla="*/ 937755 h 1323408"/>
                  <a:gd name="connsiteX2" fmla="*/ 1412716 w 1412718"/>
                  <a:gd name="connsiteY2" fmla="*/ 1190322 h 1323408"/>
                  <a:gd name="connsiteX3" fmla="*/ 1295873 w 1412718"/>
                  <a:gd name="connsiteY3" fmla="*/ 1307169 h 1323408"/>
                  <a:gd name="connsiteX4" fmla="*/ 1008796 w 1412718"/>
                  <a:gd name="connsiteY4" fmla="*/ 1307169 h 1323408"/>
                  <a:gd name="connsiteX5" fmla="*/ 1008796 w 1412718"/>
                  <a:gd name="connsiteY5" fmla="*/ 1217872 h 1323408"/>
                  <a:gd name="connsiteX6" fmla="*/ 1295871 w 1412718"/>
                  <a:gd name="connsiteY6" fmla="*/ 1217872 h 1323408"/>
                  <a:gd name="connsiteX7" fmla="*/ 1323419 w 1412718"/>
                  <a:gd name="connsiteY7" fmla="*/ 1190322 h 1323408"/>
                  <a:gd name="connsiteX8" fmla="*/ 0 w 1412718"/>
                  <a:gd name="connsiteY8" fmla="*/ 919484 h 1323408"/>
                  <a:gd name="connsiteX9" fmla="*/ 89297 w 1412718"/>
                  <a:gd name="connsiteY9" fmla="*/ 919484 h 1323408"/>
                  <a:gd name="connsiteX10" fmla="*/ 89297 w 1412718"/>
                  <a:gd name="connsiteY10" fmla="*/ 1206559 h 1323408"/>
                  <a:gd name="connsiteX11" fmla="*/ 116845 w 1412718"/>
                  <a:gd name="connsiteY11" fmla="*/ 1234109 h 1323408"/>
                  <a:gd name="connsiteX12" fmla="*/ 369414 w 1412718"/>
                  <a:gd name="connsiteY12" fmla="*/ 1234109 h 1323408"/>
                  <a:gd name="connsiteX13" fmla="*/ 369414 w 1412718"/>
                  <a:gd name="connsiteY13" fmla="*/ 1323408 h 1323408"/>
                  <a:gd name="connsiteX14" fmla="*/ 116845 w 1412718"/>
                  <a:gd name="connsiteY14" fmla="*/ 1323408 h 1323408"/>
                  <a:gd name="connsiteX15" fmla="*/ 0 w 1412718"/>
                  <a:gd name="connsiteY15" fmla="*/ 1206561 h 1323408"/>
                  <a:gd name="connsiteX16" fmla="*/ 705180 w 1412718"/>
                  <a:gd name="connsiteY16" fmla="*/ 309397 h 1323408"/>
                  <a:gd name="connsiteX17" fmla="*/ 523334 w 1412718"/>
                  <a:gd name="connsiteY17" fmla="*/ 491243 h 1323408"/>
                  <a:gd name="connsiteX18" fmla="*/ 634465 w 1412718"/>
                  <a:gd name="connsiteY18" fmla="*/ 658775 h 1323408"/>
                  <a:gd name="connsiteX19" fmla="*/ 693913 w 1412718"/>
                  <a:gd name="connsiteY19" fmla="*/ 670808 h 1323408"/>
                  <a:gd name="connsiteX20" fmla="*/ 706358 w 1412718"/>
                  <a:gd name="connsiteY20" fmla="*/ 669549 h 1323408"/>
                  <a:gd name="connsiteX21" fmla="*/ 717232 w 1412718"/>
                  <a:gd name="connsiteY21" fmla="*/ 670649 h 1323408"/>
                  <a:gd name="connsiteX22" fmla="*/ 775895 w 1412718"/>
                  <a:gd name="connsiteY22" fmla="*/ 658775 h 1323408"/>
                  <a:gd name="connsiteX23" fmla="*/ 887027 w 1412718"/>
                  <a:gd name="connsiteY23" fmla="*/ 491243 h 1323408"/>
                  <a:gd name="connsiteX24" fmla="*/ 705180 w 1412718"/>
                  <a:gd name="connsiteY24" fmla="*/ 309397 h 1323408"/>
                  <a:gd name="connsiteX25" fmla="*/ 705180 w 1412718"/>
                  <a:gd name="connsiteY25" fmla="*/ 220100 h 1323408"/>
                  <a:gd name="connsiteX26" fmla="*/ 976324 w 1412718"/>
                  <a:gd name="connsiteY26" fmla="*/ 491243 h 1323408"/>
                  <a:gd name="connsiteX27" fmla="*/ 896817 w 1412718"/>
                  <a:gd name="connsiteY27" fmla="*/ 682880 h 1323408"/>
                  <a:gd name="connsiteX28" fmla="*/ 868641 w 1412718"/>
                  <a:gd name="connsiteY28" fmla="*/ 706137 h 1323408"/>
                  <a:gd name="connsiteX29" fmla="*/ 923761 w 1412718"/>
                  <a:gd name="connsiteY29" fmla="*/ 736093 h 1323408"/>
                  <a:gd name="connsiteX30" fmla="*/ 1095466 w 1412718"/>
                  <a:gd name="connsiteY30" fmla="*/ 1058656 h 1323408"/>
                  <a:gd name="connsiteX31" fmla="*/ 1006169 w 1412718"/>
                  <a:gd name="connsiteY31" fmla="*/ 1058656 h 1323408"/>
                  <a:gd name="connsiteX32" fmla="*/ 766705 w 1412718"/>
                  <a:gd name="connsiteY32" fmla="*/ 764948 h 1323408"/>
                  <a:gd name="connsiteX33" fmla="*/ 723269 w 1412718"/>
                  <a:gd name="connsiteY33" fmla="*/ 760556 h 1323408"/>
                  <a:gd name="connsiteX34" fmla="*/ 705180 w 1412718"/>
                  <a:gd name="connsiteY34" fmla="*/ 762385 h 1323408"/>
                  <a:gd name="connsiteX35" fmla="*/ 688269 w 1412718"/>
                  <a:gd name="connsiteY35" fmla="*/ 760675 h 1323408"/>
                  <a:gd name="connsiteX36" fmla="*/ 646012 w 1412718"/>
                  <a:gd name="connsiteY36" fmla="*/ 764948 h 1323408"/>
                  <a:gd name="connsiteX37" fmla="*/ 406548 w 1412718"/>
                  <a:gd name="connsiteY37" fmla="*/ 1058656 h 1323408"/>
                  <a:gd name="connsiteX38" fmla="*/ 317251 w 1412718"/>
                  <a:gd name="connsiteY38" fmla="*/ 1058656 h 1323408"/>
                  <a:gd name="connsiteX39" fmla="*/ 488956 w 1412718"/>
                  <a:gd name="connsiteY39" fmla="*/ 736093 h 1323408"/>
                  <a:gd name="connsiteX40" fmla="*/ 542654 w 1412718"/>
                  <a:gd name="connsiteY40" fmla="*/ 706910 h 1323408"/>
                  <a:gd name="connsiteX41" fmla="*/ 513542 w 1412718"/>
                  <a:gd name="connsiteY41" fmla="*/ 682880 h 1323408"/>
                  <a:gd name="connsiteX42" fmla="*/ 434037 w 1412718"/>
                  <a:gd name="connsiteY42" fmla="*/ 491243 h 1323408"/>
                  <a:gd name="connsiteX43" fmla="*/ 705180 w 1412718"/>
                  <a:gd name="connsiteY43" fmla="*/ 220100 h 1323408"/>
                  <a:gd name="connsiteX44" fmla="*/ 116845 w 1412718"/>
                  <a:gd name="connsiteY44" fmla="*/ 16239 h 1323408"/>
                  <a:gd name="connsiteX45" fmla="*/ 403921 w 1412718"/>
                  <a:gd name="connsiteY45" fmla="*/ 16239 h 1323408"/>
                  <a:gd name="connsiteX46" fmla="*/ 403921 w 1412718"/>
                  <a:gd name="connsiteY46" fmla="*/ 105536 h 1323408"/>
                  <a:gd name="connsiteX47" fmla="*/ 116845 w 1412718"/>
                  <a:gd name="connsiteY47" fmla="*/ 105536 h 1323408"/>
                  <a:gd name="connsiteX48" fmla="*/ 89297 w 1412718"/>
                  <a:gd name="connsiteY48" fmla="*/ 133084 h 1323408"/>
                  <a:gd name="connsiteX49" fmla="*/ 89297 w 1412718"/>
                  <a:gd name="connsiteY49" fmla="*/ 385653 h 1323408"/>
                  <a:gd name="connsiteX50" fmla="*/ 0 w 1412718"/>
                  <a:gd name="connsiteY50" fmla="*/ 385653 h 1323408"/>
                  <a:gd name="connsiteX51" fmla="*/ 0 w 1412718"/>
                  <a:gd name="connsiteY51" fmla="*/ 133084 h 1323408"/>
                  <a:gd name="connsiteX52" fmla="*/ 116845 w 1412718"/>
                  <a:gd name="connsiteY52" fmla="*/ 16239 h 1323408"/>
                  <a:gd name="connsiteX53" fmla="*/ 1043302 w 1412718"/>
                  <a:gd name="connsiteY53" fmla="*/ 0 h 1323408"/>
                  <a:gd name="connsiteX54" fmla="*/ 1295873 w 1412718"/>
                  <a:gd name="connsiteY54" fmla="*/ 0 h 1323408"/>
                  <a:gd name="connsiteX55" fmla="*/ 1412718 w 1412718"/>
                  <a:gd name="connsiteY55" fmla="*/ 116845 h 1323408"/>
                  <a:gd name="connsiteX56" fmla="*/ 1412718 w 1412718"/>
                  <a:gd name="connsiteY56" fmla="*/ 403920 h 1323408"/>
                  <a:gd name="connsiteX57" fmla="*/ 1412716 w 1412718"/>
                  <a:gd name="connsiteY57" fmla="*/ 403920 h 1323408"/>
                  <a:gd name="connsiteX58" fmla="*/ 1323419 w 1412718"/>
                  <a:gd name="connsiteY58" fmla="*/ 403920 h 1323408"/>
                  <a:gd name="connsiteX59" fmla="*/ 1323419 w 1412718"/>
                  <a:gd name="connsiteY59" fmla="*/ 116845 h 1323408"/>
                  <a:gd name="connsiteX60" fmla="*/ 1295871 w 1412718"/>
                  <a:gd name="connsiteY60" fmla="*/ 89297 h 1323408"/>
                  <a:gd name="connsiteX61" fmla="*/ 1043302 w 1412718"/>
                  <a:gd name="connsiteY61" fmla="*/ 89297 h 13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412718" h="1323408">
                    <a:moveTo>
                      <a:pt x="1323419" y="937755"/>
                    </a:moveTo>
                    <a:lnTo>
                      <a:pt x="1412716" y="937755"/>
                    </a:lnTo>
                    <a:lnTo>
                      <a:pt x="1412716" y="1190322"/>
                    </a:lnTo>
                    <a:cubicBezTo>
                      <a:pt x="1412716" y="1254751"/>
                      <a:pt x="1360300" y="1307169"/>
                      <a:pt x="1295873" y="1307169"/>
                    </a:cubicBezTo>
                    <a:lnTo>
                      <a:pt x="1008796" y="1307169"/>
                    </a:lnTo>
                    <a:lnTo>
                      <a:pt x="1008796" y="1217872"/>
                    </a:lnTo>
                    <a:lnTo>
                      <a:pt x="1295871" y="1217872"/>
                    </a:lnTo>
                    <a:cubicBezTo>
                      <a:pt x="1311060" y="1217872"/>
                      <a:pt x="1323419" y="1205512"/>
                      <a:pt x="1323419" y="1190322"/>
                    </a:cubicBezTo>
                    <a:close/>
                    <a:moveTo>
                      <a:pt x="0" y="919484"/>
                    </a:moveTo>
                    <a:lnTo>
                      <a:pt x="89297" y="919484"/>
                    </a:lnTo>
                    <a:lnTo>
                      <a:pt x="89297" y="1206559"/>
                    </a:lnTo>
                    <a:cubicBezTo>
                      <a:pt x="89297" y="1221749"/>
                      <a:pt x="101655" y="1234109"/>
                      <a:pt x="116845" y="1234109"/>
                    </a:cubicBezTo>
                    <a:lnTo>
                      <a:pt x="369414" y="1234109"/>
                    </a:lnTo>
                    <a:lnTo>
                      <a:pt x="369414" y="1323408"/>
                    </a:lnTo>
                    <a:lnTo>
                      <a:pt x="116845" y="1323408"/>
                    </a:lnTo>
                    <a:cubicBezTo>
                      <a:pt x="52417" y="1323408"/>
                      <a:pt x="0" y="1270990"/>
                      <a:pt x="0" y="1206561"/>
                    </a:cubicBezTo>
                    <a:close/>
                    <a:moveTo>
                      <a:pt x="705180" y="309397"/>
                    </a:moveTo>
                    <a:cubicBezTo>
                      <a:pt x="604910" y="309397"/>
                      <a:pt x="523334" y="390973"/>
                      <a:pt x="523334" y="491243"/>
                    </a:cubicBezTo>
                    <a:cubicBezTo>
                      <a:pt x="523334" y="566445"/>
                      <a:pt x="569221" y="631132"/>
                      <a:pt x="634465" y="658775"/>
                    </a:cubicBezTo>
                    <a:lnTo>
                      <a:pt x="693913" y="670808"/>
                    </a:lnTo>
                    <a:lnTo>
                      <a:pt x="706358" y="669549"/>
                    </a:lnTo>
                    <a:lnTo>
                      <a:pt x="717232" y="670649"/>
                    </a:lnTo>
                    <a:lnTo>
                      <a:pt x="775895" y="658775"/>
                    </a:lnTo>
                    <a:cubicBezTo>
                      <a:pt x="841140" y="631132"/>
                      <a:pt x="887027" y="566445"/>
                      <a:pt x="887027" y="491243"/>
                    </a:cubicBezTo>
                    <a:cubicBezTo>
                      <a:pt x="887027" y="390973"/>
                      <a:pt x="805451" y="309397"/>
                      <a:pt x="705180" y="309397"/>
                    </a:cubicBezTo>
                    <a:close/>
                    <a:moveTo>
                      <a:pt x="705180" y="220100"/>
                    </a:moveTo>
                    <a:cubicBezTo>
                      <a:pt x="854689" y="220100"/>
                      <a:pt x="976324" y="341734"/>
                      <a:pt x="976324" y="491243"/>
                    </a:cubicBezTo>
                    <a:cubicBezTo>
                      <a:pt x="976324" y="565998"/>
                      <a:pt x="945915" y="633783"/>
                      <a:pt x="896817" y="682880"/>
                    </a:cubicBezTo>
                    <a:lnTo>
                      <a:pt x="868641" y="706137"/>
                    </a:lnTo>
                    <a:lnTo>
                      <a:pt x="923761" y="736093"/>
                    </a:lnTo>
                    <a:cubicBezTo>
                      <a:pt x="1027281" y="806089"/>
                      <a:pt x="1095466" y="924560"/>
                      <a:pt x="1095466" y="1058656"/>
                    </a:cubicBezTo>
                    <a:lnTo>
                      <a:pt x="1006169" y="1058656"/>
                    </a:lnTo>
                    <a:cubicBezTo>
                      <a:pt x="1006169" y="914005"/>
                      <a:pt x="903197" y="792951"/>
                      <a:pt x="766705" y="764948"/>
                    </a:cubicBezTo>
                    <a:lnTo>
                      <a:pt x="723269" y="760556"/>
                    </a:lnTo>
                    <a:lnTo>
                      <a:pt x="705180" y="762385"/>
                    </a:lnTo>
                    <a:lnTo>
                      <a:pt x="688269" y="760675"/>
                    </a:lnTo>
                    <a:lnTo>
                      <a:pt x="646012" y="764948"/>
                    </a:lnTo>
                    <a:cubicBezTo>
                      <a:pt x="509520" y="792951"/>
                      <a:pt x="406548" y="914005"/>
                      <a:pt x="406548" y="1058656"/>
                    </a:cubicBezTo>
                    <a:lnTo>
                      <a:pt x="317251" y="1058656"/>
                    </a:lnTo>
                    <a:cubicBezTo>
                      <a:pt x="317251" y="924560"/>
                      <a:pt x="385436" y="806089"/>
                      <a:pt x="488956" y="736093"/>
                    </a:cubicBezTo>
                    <a:lnTo>
                      <a:pt x="542654" y="706910"/>
                    </a:lnTo>
                    <a:lnTo>
                      <a:pt x="513542" y="682880"/>
                    </a:lnTo>
                    <a:cubicBezTo>
                      <a:pt x="464445" y="633783"/>
                      <a:pt x="434037" y="565998"/>
                      <a:pt x="434037" y="491243"/>
                    </a:cubicBezTo>
                    <a:cubicBezTo>
                      <a:pt x="434037" y="341734"/>
                      <a:pt x="555670" y="220100"/>
                      <a:pt x="705180" y="220100"/>
                    </a:cubicBezTo>
                    <a:close/>
                    <a:moveTo>
                      <a:pt x="116845" y="16239"/>
                    </a:moveTo>
                    <a:lnTo>
                      <a:pt x="403921" y="16239"/>
                    </a:lnTo>
                    <a:lnTo>
                      <a:pt x="403921" y="105536"/>
                    </a:lnTo>
                    <a:lnTo>
                      <a:pt x="116845" y="105536"/>
                    </a:lnTo>
                    <a:cubicBezTo>
                      <a:pt x="101655" y="105536"/>
                      <a:pt x="89297" y="117894"/>
                      <a:pt x="89297" y="133084"/>
                    </a:cubicBezTo>
                    <a:lnTo>
                      <a:pt x="89297" y="385653"/>
                    </a:lnTo>
                    <a:lnTo>
                      <a:pt x="0" y="385653"/>
                    </a:lnTo>
                    <a:lnTo>
                      <a:pt x="0" y="133084"/>
                    </a:lnTo>
                    <a:cubicBezTo>
                      <a:pt x="0" y="68656"/>
                      <a:pt x="52417" y="16239"/>
                      <a:pt x="116845" y="16239"/>
                    </a:cubicBezTo>
                    <a:close/>
                    <a:moveTo>
                      <a:pt x="1043302" y="0"/>
                    </a:moveTo>
                    <a:lnTo>
                      <a:pt x="1295873" y="0"/>
                    </a:lnTo>
                    <a:cubicBezTo>
                      <a:pt x="1360300" y="0"/>
                      <a:pt x="1412718" y="52417"/>
                      <a:pt x="1412718" y="116845"/>
                    </a:cubicBezTo>
                    <a:lnTo>
                      <a:pt x="1412718" y="403920"/>
                    </a:lnTo>
                    <a:lnTo>
                      <a:pt x="1412716" y="403920"/>
                    </a:lnTo>
                    <a:lnTo>
                      <a:pt x="1323419" y="403920"/>
                    </a:lnTo>
                    <a:lnTo>
                      <a:pt x="1323419" y="116845"/>
                    </a:lnTo>
                    <a:cubicBezTo>
                      <a:pt x="1323419" y="101655"/>
                      <a:pt x="1311060" y="89297"/>
                      <a:pt x="1295871" y="89297"/>
                    </a:cubicBezTo>
                    <a:lnTo>
                      <a:pt x="1043302" y="89297"/>
                    </a:ln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lIns="504190" rtlCol="0" anchor="ctr"/>
              <a:lstStyle/>
              <a:p>
                <a:endParaRPr lang="zh-CN" altLang="en-US" sz="1100"/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75FA3B9-D1AD-3505-C329-4D615858E7C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664266" y="5320425"/>
              <a:ext cx="3078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离线增量导出应用</a:t>
              </a:r>
              <a:r>
                <a:rPr kumimoji="1" lang="en-US" altLang="zh-CN" sz="2400" dirty="0">
                  <a:solidFill>
                    <a:srgbClr val="DA6474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10+</a:t>
              </a: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CC2FBCC-203C-CC30-B071-3F3BFCD8C8DE}"/>
                </a:ext>
              </a:extLst>
            </p:cNvPr>
            <p:cNvGrpSpPr/>
            <p:nvPr/>
          </p:nvGrpSpPr>
          <p:grpSpPr>
            <a:xfrm>
              <a:off x="5440680" y="3950970"/>
              <a:ext cx="1080000" cy="1080000"/>
              <a:chOff x="2369" y="3742"/>
              <a:chExt cx="2402" cy="2402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5C555A6-C45D-9DBC-341A-8BC1FF84E4F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2369" y="3742"/>
                <a:ext cx="2403" cy="2403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1DCBC6"/>
                  </a:gs>
                  <a:gs pos="0">
                    <a:srgbClr val="DA6474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4190" rtlCol="0" anchor="ctr"/>
              <a:lstStyle/>
              <a:p>
                <a:pPr algn="ctr"/>
                <a:endParaRPr kumimoji="1" lang="zh-CN" altLang="en-US" sz="1200"/>
              </a:p>
            </p:txBody>
          </p:sp>
          <p:sp>
            <p:nvSpPr>
              <p:cNvPr id="48" name="任意形状 351">
                <a:extLst>
                  <a:ext uri="{FF2B5EF4-FFF2-40B4-BE49-F238E27FC236}">
                    <a16:creationId xmlns:a16="http://schemas.microsoft.com/office/drawing/2014/main" id="{F50C3448-8046-FDB7-6874-C6215C5C3461}"/>
                  </a:ext>
                </a:extLst>
              </p:cNvPr>
              <p:cNvSpPr>
                <a:spLocks noChangeAspec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016" y="4424"/>
                <a:ext cx="1050" cy="984"/>
              </a:xfrm>
              <a:custGeom>
                <a:avLst/>
                <a:gdLst>
                  <a:gd name="connsiteX0" fmla="*/ 1323419 w 1412718"/>
                  <a:gd name="connsiteY0" fmla="*/ 937755 h 1323408"/>
                  <a:gd name="connsiteX1" fmla="*/ 1412716 w 1412718"/>
                  <a:gd name="connsiteY1" fmla="*/ 937755 h 1323408"/>
                  <a:gd name="connsiteX2" fmla="*/ 1412716 w 1412718"/>
                  <a:gd name="connsiteY2" fmla="*/ 1190322 h 1323408"/>
                  <a:gd name="connsiteX3" fmla="*/ 1295873 w 1412718"/>
                  <a:gd name="connsiteY3" fmla="*/ 1307169 h 1323408"/>
                  <a:gd name="connsiteX4" fmla="*/ 1008796 w 1412718"/>
                  <a:gd name="connsiteY4" fmla="*/ 1307169 h 1323408"/>
                  <a:gd name="connsiteX5" fmla="*/ 1008796 w 1412718"/>
                  <a:gd name="connsiteY5" fmla="*/ 1217872 h 1323408"/>
                  <a:gd name="connsiteX6" fmla="*/ 1295871 w 1412718"/>
                  <a:gd name="connsiteY6" fmla="*/ 1217872 h 1323408"/>
                  <a:gd name="connsiteX7" fmla="*/ 1323419 w 1412718"/>
                  <a:gd name="connsiteY7" fmla="*/ 1190322 h 1323408"/>
                  <a:gd name="connsiteX8" fmla="*/ 0 w 1412718"/>
                  <a:gd name="connsiteY8" fmla="*/ 919484 h 1323408"/>
                  <a:gd name="connsiteX9" fmla="*/ 89297 w 1412718"/>
                  <a:gd name="connsiteY9" fmla="*/ 919484 h 1323408"/>
                  <a:gd name="connsiteX10" fmla="*/ 89297 w 1412718"/>
                  <a:gd name="connsiteY10" fmla="*/ 1206559 h 1323408"/>
                  <a:gd name="connsiteX11" fmla="*/ 116845 w 1412718"/>
                  <a:gd name="connsiteY11" fmla="*/ 1234109 h 1323408"/>
                  <a:gd name="connsiteX12" fmla="*/ 369414 w 1412718"/>
                  <a:gd name="connsiteY12" fmla="*/ 1234109 h 1323408"/>
                  <a:gd name="connsiteX13" fmla="*/ 369414 w 1412718"/>
                  <a:gd name="connsiteY13" fmla="*/ 1323408 h 1323408"/>
                  <a:gd name="connsiteX14" fmla="*/ 116845 w 1412718"/>
                  <a:gd name="connsiteY14" fmla="*/ 1323408 h 1323408"/>
                  <a:gd name="connsiteX15" fmla="*/ 0 w 1412718"/>
                  <a:gd name="connsiteY15" fmla="*/ 1206561 h 1323408"/>
                  <a:gd name="connsiteX16" fmla="*/ 705180 w 1412718"/>
                  <a:gd name="connsiteY16" fmla="*/ 309397 h 1323408"/>
                  <a:gd name="connsiteX17" fmla="*/ 523334 w 1412718"/>
                  <a:gd name="connsiteY17" fmla="*/ 491243 h 1323408"/>
                  <a:gd name="connsiteX18" fmla="*/ 634465 w 1412718"/>
                  <a:gd name="connsiteY18" fmla="*/ 658775 h 1323408"/>
                  <a:gd name="connsiteX19" fmla="*/ 693913 w 1412718"/>
                  <a:gd name="connsiteY19" fmla="*/ 670808 h 1323408"/>
                  <a:gd name="connsiteX20" fmla="*/ 706358 w 1412718"/>
                  <a:gd name="connsiteY20" fmla="*/ 669549 h 1323408"/>
                  <a:gd name="connsiteX21" fmla="*/ 717232 w 1412718"/>
                  <a:gd name="connsiteY21" fmla="*/ 670649 h 1323408"/>
                  <a:gd name="connsiteX22" fmla="*/ 775895 w 1412718"/>
                  <a:gd name="connsiteY22" fmla="*/ 658775 h 1323408"/>
                  <a:gd name="connsiteX23" fmla="*/ 887027 w 1412718"/>
                  <a:gd name="connsiteY23" fmla="*/ 491243 h 1323408"/>
                  <a:gd name="connsiteX24" fmla="*/ 705180 w 1412718"/>
                  <a:gd name="connsiteY24" fmla="*/ 309397 h 1323408"/>
                  <a:gd name="connsiteX25" fmla="*/ 705180 w 1412718"/>
                  <a:gd name="connsiteY25" fmla="*/ 220100 h 1323408"/>
                  <a:gd name="connsiteX26" fmla="*/ 976324 w 1412718"/>
                  <a:gd name="connsiteY26" fmla="*/ 491243 h 1323408"/>
                  <a:gd name="connsiteX27" fmla="*/ 896817 w 1412718"/>
                  <a:gd name="connsiteY27" fmla="*/ 682880 h 1323408"/>
                  <a:gd name="connsiteX28" fmla="*/ 868641 w 1412718"/>
                  <a:gd name="connsiteY28" fmla="*/ 706137 h 1323408"/>
                  <a:gd name="connsiteX29" fmla="*/ 923761 w 1412718"/>
                  <a:gd name="connsiteY29" fmla="*/ 736093 h 1323408"/>
                  <a:gd name="connsiteX30" fmla="*/ 1095466 w 1412718"/>
                  <a:gd name="connsiteY30" fmla="*/ 1058656 h 1323408"/>
                  <a:gd name="connsiteX31" fmla="*/ 1006169 w 1412718"/>
                  <a:gd name="connsiteY31" fmla="*/ 1058656 h 1323408"/>
                  <a:gd name="connsiteX32" fmla="*/ 766705 w 1412718"/>
                  <a:gd name="connsiteY32" fmla="*/ 764948 h 1323408"/>
                  <a:gd name="connsiteX33" fmla="*/ 723269 w 1412718"/>
                  <a:gd name="connsiteY33" fmla="*/ 760556 h 1323408"/>
                  <a:gd name="connsiteX34" fmla="*/ 705180 w 1412718"/>
                  <a:gd name="connsiteY34" fmla="*/ 762385 h 1323408"/>
                  <a:gd name="connsiteX35" fmla="*/ 688269 w 1412718"/>
                  <a:gd name="connsiteY35" fmla="*/ 760675 h 1323408"/>
                  <a:gd name="connsiteX36" fmla="*/ 646012 w 1412718"/>
                  <a:gd name="connsiteY36" fmla="*/ 764948 h 1323408"/>
                  <a:gd name="connsiteX37" fmla="*/ 406548 w 1412718"/>
                  <a:gd name="connsiteY37" fmla="*/ 1058656 h 1323408"/>
                  <a:gd name="connsiteX38" fmla="*/ 317251 w 1412718"/>
                  <a:gd name="connsiteY38" fmla="*/ 1058656 h 1323408"/>
                  <a:gd name="connsiteX39" fmla="*/ 488956 w 1412718"/>
                  <a:gd name="connsiteY39" fmla="*/ 736093 h 1323408"/>
                  <a:gd name="connsiteX40" fmla="*/ 542654 w 1412718"/>
                  <a:gd name="connsiteY40" fmla="*/ 706910 h 1323408"/>
                  <a:gd name="connsiteX41" fmla="*/ 513542 w 1412718"/>
                  <a:gd name="connsiteY41" fmla="*/ 682880 h 1323408"/>
                  <a:gd name="connsiteX42" fmla="*/ 434037 w 1412718"/>
                  <a:gd name="connsiteY42" fmla="*/ 491243 h 1323408"/>
                  <a:gd name="connsiteX43" fmla="*/ 705180 w 1412718"/>
                  <a:gd name="connsiteY43" fmla="*/ 220100 h 1323408"/>
                  <a:gd name="connsiteX44" fmla="*/ 116845 w 1412718"/>
                  <a:gd name="connsiteY44" fmla="*/ 16239 h 1323408"/>
                  <a:gd name="connsiteX45" fmla="*/ 403921 w 1412718"/>
                  <a:gd name="connsiteY45" fmla="*/ 16239 h 1323408"/>
                  <a:gd name="connsiteX46" fmla="*/ 403921 w 1412718"/>
                  <a:gd name="connsiteY46" fmla="*/ 105536 h 1323408"/>
                  <a:gd name="connsiteX47" fmla="*/ 116845 w 1412718"/>
                  <a:gd name="connsiteY47" fmla="*/ 105536 h 1323408"/>
                  <a:gd name="connsiteX48" fmla="*/ 89297 w 1412718"/>
                  <a:gd name="connsiteY48" fmla="*/ 133084 h 1323408"/>
                  <a:gd name="connsiteX49" fmla="*/ 89297 w 1412718"/>
                  <a:gd name="connsiteY49" fmla="*/ 385653 h 1323408"/>
                  <a:gd name="connsiteX50" fmla="*/ 0 w 1412718"/>
                  <a:gd name="connsiteY50" fmla="*/ 385653 h 1323408"/>
                  <a:gd name="connsiteX51" fmla="*/ 0 w 1412718"/>
                  <a:gd name="connsiteY51" fmla="*/ 133084 h 1323408"/>
                  <a:gd name="connsiteX52" fmla="*/ 116845 w 1412718"/>
                  <a:gd name="connsiteY52" fmla="*/ 16239 h 1323408"/>
                  <a:gd name="connsiteX53" fmla="*/ 1043302 w 1412718"/>
                  <a:gd name="connsiteY53" fmla="*/ 0 h 1323408"/>
                  <a:gd name="connsiteX54" fmla="*/ 1295873 w 1412718"/>
                  <a:gd name="connsiteY54" fmla="*/ 0 h 1323408"/>
                  <a:gd name="connsiteX55" fmla="*/ 1412718 w 1412718"/>
                  <a:gd name="connsiteY55" fmla="*/ 116845 h 1323408"/>
                  <a:gd name="connsiteX56" fmla="*/ 1412718 w 1412718"/>
                  <a:gd name="connsiteY56" fmla="*/ 403920 h 1323408"/>
                  <a:gd name="connsiteX57" fmla="*/ 1412716 w 1412718"/>
                  <a:gd name="connsiteY57" fmla="*/ 403920 h 1323408"/>
                  <a:gd name="connsiteX58" fmla="*/ 1323419 w 1412718"/>
                  <a:gd name="connsiteY58" fmla="*/ 403920 h 1323408"/>
                  <a:gd name="connsiteX59" fmla="*/ 1323419 w 1412718"/>
                  <a:gd name="connsiteY59" fmla="*/ 116845 h 1323408"/>
                  <a:gd name="connsiteX60" fmla="*/ 1295871 w 1412718"/>
                  <a:gd name="connsiteY60" fmla="*/ 89297 h 1323408"/>
                  <a:gd name="connsiteX61" fmla="*/ 1043302 w 1412718"/>
                  <a:gd name="connsiteY61" fmla="*/ 89297 h 13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412718" h="1323408">
                    <a:moveTo>
                      <a:pt x="1323419" y="937755"/>
                    </a:moveTo>
                    <a:lnTo>
                      <a:pt x="1412716" y="937755"/>
                    </a:lnTo>
                    <a:lnTo>
                      <a:pt x="1412716" y="1190322"/>
                    </a:lnTo>
                    <a:cubicBezTo>
                      <a:pt x="1412716" y="1254751"/>
                      <a:pt x="1360300" y="1307169"/>
                      <a:pt x="1295873" y="1307169"/>
                    </a:cubicBezTo>
                    <a:lnTo>
                      <a:pt x="1008796" y="1307169"/>
                    </a:lnTo>
                    <a:lnTo>
                      <a:pt x="1008796" y="1217872"/>
                    </a:lnTo>
                    <a:lnTo>
                      <a:pt x="1295871" y="1217872"/>
                    </a:lnTo>
                    <a:cubicBezTo>
                      <a:pt x="1311060" y="1217872"/>
                      <a:pt x="1323419" y="1205512"/>
                      <a:pt x="1323419" y="1190322"/>
                    </a:cubicBezTo>
                    <a:close/>
                    <a:moveTo>
                      <a:pt x="0" y="919484"/>
                    </a:moveTo>
                    <a:lnTo>
                      <a:pt x="89297" y="919484"/>
                    </a:lnTo>
                    <a:lnTo>
                      <a:pt x="89297" y="1206559"/>
                    </a:lnTo>
                    <a:cubicBezTo>
                      <a:pt x="89297" y="1221749"/>
                      <a:pt x="101655" y="1234109"/>
                      <a:pt x="116845" y="1234109"/>
                    </a:cubicBezTo>
                    <a:lnTo>
                      <a:pt x="369414" y="1234109"/>
                    </a:lnTo>
                    <a:lnTo>
                      <a:pt x="369414" y="1323408"/>
                    </a:lnTo>
                    <a:lnTo>
                      <a:pt x="116845" y="1323408"/>
                    </a:lnTo>
                    <a:cubicBezTo>
                      <a:pt x="52417" y="1323408"/>
                      <a:pt x="0" y="1270990"/>
                      <a:pt x="0" y="1206561"/>
                    </a:cubicBezTo>
                    <a:close/>
                    <a:moveTo>
                      <a:pt x="705180" y="309397"/>
                    </a:moveTo>
                    <a:cubicBezTo>
                      <a:pt x="604910" y="309397"/>
                      <a:pt x="523334" y="390973"/>
                      <a:pt x="523334" y="491243"/>
                    </a:cubicBezTo>
                    <a:cubicBezTo>
                      <a:pt x="523334" y="566445"/>
                      <a:pt x="569221" y="631132"/>
                      <a:pt x="634465" y="658775"/>
                    </a:cubicBezTo>
                    <a:lnTo>
                      <a:pt x="693913" y="670808"/>
                    </a:lnTo>
                    <a:lnTo>
                      <a:pt x="706358" y="669549"/>
                    </a:lnTo>
                    <a:lnTo>
                      <a:pt x="717232" y="670649"/>
                    </a:lnTo>
                    <a:lnTo>
                      <a:pt x="775895" y="658775"/>
                    </a:lnTo>
                    <a:cubicBezTo>
                      <a:pt x="841140" y="631132"/>
                      <a:pt x="887027" y="566445"/>
                      <a:pt x="887027" y="491243"/>
                    </a:cubicBezTo>
                    <a:cubicBezTo>
                      <a:pt x="887027" y="390973"/>
                      <a:pt x="805451" y="309397"/>
                      <a:pt x="705180" y="309397"/>
                    </a:cubicBezTo>
                    <a:close/>
                    <a:moveTo>
                      <a:pt x="705180" y="220100"/>
                    </a:moveTo>
                    <a:cubicBezTo>
                      <a:pt x="854689" y="220100"/>
                      <a:pt x="976324" y="341734"/>
                      <a:pt x="976324" y="491243"/>
                    </a:cubicBezTo>
                    <a:cubicBezTo>
                      <a:pt x="976324" y="565998"/>
                      <a:pt x="945915" y="633783"/>
                      <a:pt x="896817" y="682880"/>
                    </a:cubicBezTo>
                    <a:lnTo>
                      <a:pt x="868641" y="706137"/>
                    </a:lnTo>
                    <a:lnTo>
                      <a:pt x="923761" y="736093"/>
                    </a:lnTo>
                    <a:cubicBezTo>
                      <a:pt x="1027281" y="806089"/>
                      <a:pt x="1095466" y="924560"/>
                      <a:pt x="1095466" y="1058656"/>
                    </a:cubicBezTo>
                    <a:lnTo>
                      <a:pt x="1006169" y="1058656"/>
                    </a:lnTo>
                    <a:cubicBezTo>
                      <a:pt x="1006169" y="914005"/>
                      <a:pt x="903197" y="792951"/>
                      <a:pt x="766705" y="764948"/>
                    </a:cubicBezTo>
                    <a:lnTo>
                      <a:pt x="723269" y="760556"/>
                    </a:lnTo>
                    <a:lnTo>
                      <a:pt x="705180" y="762385"/>
                    </a:lnTo>
                    <a:lnTo>
                      <a:pt x="688269" y="760675"/>
                    </a:lnTo>
                    <a:lnTo>
                      <a:pt x="646012" y="764948"/>
                    </a:lnTo>
                    <a:cubicBezTo>
                      <a:pt x="509520" y="792951"/>
                      <a:pt x="406548" y="914005"/>
                      <a:pt x="406548" y="1058656"/>
                    </a:cubicBezTo>
                    <a:lnTo>
                      <a:pt x="317251" y="1058656"/>
                    </a:lnTo>
                    <a:cubicBezTo>
                      <a:pt x="317251" y="924560"/>
                      <a:pt x="385436" y="806089"/>
                      <a:pt x="488956" y="736093"/>
                    </a:cubicBezTo>
                    <a:lnTo>
                      <a:pt x="542654" y="706910"/>
                    </a:lnTo>
                    <a:lnTo>
                      <a:pt x="513542" y="682880"/>
                    </a:lnTo>
                    <a:cubicBezTo>
                      <a:pt x="464445" y="633783"/>
                      <a:pt x="434037" y="565998"/>
                      <a:pt x="434037" y="491243"/>
                    </a:cubicBezTo>
                    <a:cubicBezTo>
                      <a:pt x="434037" y="341734"/>
                      <a:pt x="555670" y="220100"/>
                      <a:pt x="705180" y="220100"/>
                    </a:cubicBezTo>
                    <a:close/>
                    <a:moveTo>
                      <a:pt x="116845" y="16239"/>
                    </a:moveTo>
                    <a:lnTo>
                      <a:pt x="403921" y="16239"/>
                    </a:lnTo>
                    <a:lnTo>
                      <a:pt x="403921" y="105536"/>
                    </a:lnTo>
                    <a:lnTo>
                      <a:pt x="116845" y="105536"/>
                    </a:lnTo>
                    <a:cubicBezTo>
                      <a:pt x="101655" y="105536"/>
                      <a:pt x="89297" y="117894"/>
                      <a:pt x="89297" y="133084"/>
                    </a:cubicBezTo>
                    <a:lnTo>
                      <a:pt x="89297" y="385653"/>
                    </a:lnTo>
                    <a:lnTo>
                      <a:pt x="0" y="385653"/>
                    </a:lnTo>
                    <a:lnTo>
                      <a:pt x="0" y="133084"/>
                    </a:lnTo>
                    <a:cubicBezTo>
                      <a:pt x="0" y="68656"/>
                      <a:pt x="52417" y="16239"/>
                      <a:pt x="116845" y="16239"/>
                    </a:cubicBezTo>
                    <a:close/>
                    <a:moveTo>
                      <a:pt x="1043302" y="0"/>
                    </a:moveTo>
                    <a:lnTo>
                      <a:pt x="1295873" y="0"/>
                    </a:lnTo>
                    <a:cubicBezTo>
                      <a:pt x="1360300" y="0"/>
                      <a:pt x="1412718" y="52417"/>
                      <a:pt x="1412718" y="116845"/>
                    </a:cubicBezTo>
                    <a:lnTo>
                      <a:pt x="1412718" y="403920"/>
                    </a:lnTo>
                    <a:lnTo>
                      <a:pt x="1412716" y="403920"/>
                    </a:lnTo>
                    <a:lnTo>
                      <a:pt x="1323419" y="403920"/>
                    </a:lnTo>
                    <a:lnTo>
                      <a:pt x="1323419" y="116845"/>
                    </a:lnTo>
                    <a:cubicBezTo>
                      <a:pt x="1323419" y="101655"/>
                      <a:pt x="1311060" y="89297"/>
                      <a:pt x="1295871" y="89297"/>
                    </a:cubicBezTo>
                    <a:lnTo>
                      <a:pt x="1043302" y="89297"/>
                    </a:ln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lIns="504190" rtlCol="0" anchor="ctr"/>
              <a:lstStyle/>
              <a:p>
                <a:endParaRPr lang="zh-CN" altLang="en-US" sz="11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355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306" name="image 3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1727200"/>
            <a:ext cx="5130800" cy="723900"/>
          </a:xfrm>
          <a:prstGeom prst="rect">
            <a:avLst/>
          </a:prstGeom>
        </p:spPr>
      </p:pic>
      <p:pic>
        <p:nvPicPr>
          <p:cNvPr id="9307" name="image 3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2667000"/>
            <a:ext cx="5130800" cy="723900"/>
          </a:xfrm>
          <a:prstGeom prst="rect">
            <a:avLst/>
          </a:prstGeom>
        </p:spPr>
      </p:pic>
      <p:pic>
        <p:nvPicPr>
          <p:cNvPr id="9308" name="image 3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3606800"/>
            <a:ext cx="5130800" cy="723900"/>
          </a:xfrm>
          <a:prstGeom prst="rect">
            <a:avLst/>
          </a:prstGeom>
        </p:spPr>
      </p:pic>
      <p:pic>
        <p:nvPicPr>
          <p:cNvPr id="9309" name="image 3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4546600"/>
            <a:ext cx="5130800" cy="723900"/>
          </a:xfrm>
          <a:prstGeom prst="rect">
            <a:avLst/>
          </a:prstGeom>
        </p:spPr>
      </p:pic>
      <p:pic>
        <p:nvPicPr>
          <p:cNvPr id="93010" name="image 3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95933" y="2075561"/>
            <a:ext cx="2637155" cy="2353564"/>
          </a:xfrm>
          <a:prstGeom prst="rect">
            <a:avLst/>
          </a:prstGeom>
        </p:spPr>
      </p:pic>
      <p:sp>
        <p:nvSpPr>
          <p:cNvPr id="3011" name="Object 3011"/>
          <p:cNvSpPr txBox="1"/>
          <p:nvPr/>
        </p:nvSpPr>
        <p:spPr>
          <a:xfrm>
            <a:off x="1428623" y="2694813"/>
            <a:ext cx="2603500" cy="2336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700" b="0" i="0" dirty="0">
                <a:blipFill>
                  <a:blip r:embed="rId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</a:rPr>
              <a:t>目录</a:t>
            </a:r>
            <a:endParaRPr lang="zh-CN" altLang="en-US" sz="6700" b="0" i="0" dirty="0">
              <a:blipFill>
                <a:blip r:embed="rId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2" name="image 30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4945" y="3772280"/>
            <a:ext cx="3707003" cy="377444"/>
          </a:xfrm>
          <a:prstGeom prst="rect">
            <a:avLst/>
          </a:prstGeom>
        </p:spPr>
      </p:pic>
      <p:sp>
        <p:nvSpPr>
          <p:cNvPr id="3013" name="Object 3013"/>
          <p:cNvSpPr txBox="1"/>
          <p:nvPr/>
        </p:nvSpPr>
        <p:spPr>
          <a:xfrm>
            <a:off x="1495932" y="3626230"/>
            <a:ext cx="3670300" cy="3683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800" b="0" i="0" dirty="0">
                <a:blipFill>
                  <a:blip r:embed="rId8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CONTENTS</a:t>
            </a:r>
            <a:endParaRPr lang="zh-CN" altLang="en-US" sz="1800" b="0" i="0" dirty="0">
              <a:blipFill>
                <a:blip r:embed="rId8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4" name="image 3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8623" y="2086102"/>
            <a:ext cx="3468624" cy="2353564"/>
          </a:xfrm>
          <a:prstGeom prst="rect">
            <a:avLst/>
          </a:prstGeom>
        </p:spPr>
      </p:pic>
      <p:pic>
        <p:nvPicPr>
          <p:cNvPr id="93015" name="image 30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4945" y="2086102"/>
            <a:ext cx="2929128" cy="2353564"/>
          </a:xfrm>
          <a:prstGeom prst="rect">
            <a:avLst/>
          </a:prstGeom>
        </p:spPr>
      </p:pic>
      <p:pic>
        <p:nvPicPr>
          <p:cNvPr id="93016" name="image 30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580000">
            <a:off x="2867279" y="2500757"/>
            <a:ext cx="712978" cy="711073"/>
          </a:xfrm>
          <a:prstGeom prst="rect">
            <a:avLst/>
          </a:prstGeom>
        </p:spPr>
      </p:pic>
      <p:pic>
        <p:nvPicPr>
          <p:cNvPr id="93017" name="image 30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1754505"/>
            <a:ext cx="638302" cy="638302"/>
          </a:xfrm>
          <a:prstGeom prst="rect">
            <a:avLst/>
          </a:prstGeom>
        </p:spPr>
      </p:pic>
      <p:pic>
        <p:nvPicPr>
          <p:cNvPr id="93018" name="image 30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2694813"/>
            <a:ext cx="638302" cy="638302"/>
          </a:xfrm>
          <a:prstGeom prst="rect">
            <a:avLst/>
          </a:prstGeom>
        </p:spPr>
      </p:pic>
      <p:pic>
        <p:nvPicPr>
          <p:cNvPr id="93019" name="image 30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3634994"/>
            <a:ext cx="638302" cy="638302"/>
          </a:xfrm>
          <a:prstGeom prst="rect">
            <a:avLst/>
          </a:prstGeom>
        </p:spPr>
      </p:pic>
      <p:pic>
        <p:nvPicPr>
          <p:cNvPr id="93020" name="image 30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4575175"/>
            <a:ext cx="638302" cy="638302"/>
          </a:xfrm>
          <a:prstGeom prst="rect">
            <a:avLst/>
          </a:prstGeom>
        </p:spPr>
      </p:pic>
      <p:pic>
        <p:nvPicPr>
          <p:cNvPr id="93021" name="image 30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1831975"/>
            <a:ext cx="267081" cy="496062"/>
          </a:xfrm>
          <a:prstGeom prst="rect">
            <a:avLst/>
          </a:prstGeom>
        </p:spPr>
      </p:pic>
      <p:sp>
        <p:nvSpPr>
          <p:cNvPr id="3022" name="Object 3022"/>
          <p:cNvSpPr txBox="1"/>
          <p:nvPr/>
        </p:nvSpPr>
        <p:spPr>
          <a:xfrm>
            <a:off x="4996053" y="1841500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1</a:t>
            </a:r>
            <a:endParaRPr lang="zh-CN" altLang="en-US"/>
          </a:p>
        </p:txBody>
      </p:sp>
      <p:pic>
        <p:nvPicPr>
          <p:cNvPr id="93023" name="image 302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2767584"/>
            <a:ext cx="267081" cy="496062"/>
          </a:xfrm>
          <a:prstGeom prst="rect">
            <a:avLst/>
          </a:prstGeom>
        </p:spPr>
      </p:pic>
      <p:sp>
        <p:nvSpPr>
          <p:cNvPr id="3024" name="Object 3024"/>
          <p:cNvSpPr txBox="1"/>
          <p:nvPr/>
        </p:nvSpPr>
        <p:spPr>
          <a:xfrm>
            <a:off x="4996053" y="2777109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2</a:t>
            </a:r>
            <a:endParaRPr lang="zh-CN" altLang="en-US"/>
          </a:p>
        </p:txBody>
      </p:sp>
      <p:pic>
        <p:nvPicPr>
          <p:cNvPr id="93025" name="image 302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3703192"/>
            <a:ext cx="267081" cy="496062"/>
          </a:xfrm>
          <a:prstGeom prst="rect">
            <a:avLst/>
          </a:prstGeom>
        </p:spPr>
      </p:pic>
      <p:sp>
        <p:nvSpPr>
          <p:cNvPr id="3026" name="Object 3026"/>
          <p:cNvSpPr txBox="1"/>
          <p:nvPr/>
        </p:nvSpPr>
        <p:spPr>
          <a:xfrm>
            <a:off x="4996053" y="371271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3</a:t>
            </a:r>
            <a:endParaRPr lang="zh-CN" altLang="en-US"/>
          </a:p>
        </p:txBody>
      </p:sp>
      <p:pic>
        <p:nvPicPr>
          <p:cNvPr id="93027" name="image 30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4638802"/>
            <a:ext cx="267081" cy="496062"/>
          </a:xfrm>
          <a:prstGeom prst="rect">
            <a:avLst/>
          </a:prstGeom>
        </p:spPr>
      </p:pic>
      <p:sp>
        <p:nvSpPr>
          <p:cNvPr id="3028" name="Object 3028"/>
          <p:cNvSpPr txBox="1"/>
          <p:nvPr/>
        </p:nvSpPr>
        <p:spPr>
          <a:xfrm>
            <a:off x="4996053" y="464832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4</a:t>
            </a:r>
            <a:endParaRPr lang="zh-CN" altLang="en-US"/>
          </a:p>
        </p:txBody>
      </p:sp>
      <p:pic>
        <p:nvPicPr>
          <p:cNvPr id="93029" name="image 302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1704975"/>
            <a:ext cx="3771011" cy="816991"/>
          </a:xfrm>
          <a:prstGeom prst="rect">
            <a:avLst/>
          </a:prstGeom>
        </p:spPr>
      </p:pic>
      <p:sp>
        <p:nvSpPr>
          <p:cNvPr id="3030" name="Object 3030"/>
          <p:cNvSpPr txBox="1"/>
          <p:nvPr/>
        </p:nvSpPr>
        <p:spPr>
          <a:xfrm>
            <a:off x="5600700" y="1772920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b="0" i="0" dirty="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湖仓介绍</a:t>
            </a:r>
          </a:p>
        </p:txBody>
      </p:sp>
      <p:pic>
        <p:nvPicPr>
          <p:cNvPr id="93031" name="image 303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2636901"/>
            <a:ext cx="3771011" cy="816991"/>
          </a:xfrm>
          <a:prstGeom prst="rect">
            <a:avLst/>
          </a:prstGeom>
        </p:spPr>
      </p:pic>
      <p:sp>
        <p:nvSpPr>
          <p:cNvPr id="3032" name="Object 3032"/>
          <p:cNvSpPr txBox="1"/>
          <p:nvPr/>
        </p:nvSpPr>
        <p:spPr>
          <a:xfrm>
            <a:off x="5600700" y="2685415"/>
            <a:ext cx="56896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0" i="0" dirty="0" err="1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Paimon</a:t>
            </a:r>
            <a:r>
              <a:rPr lang="zh-CN" altLang="en-US" sz="3200" b="0" i="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湖仓架构</a:t>
            </a:r>
          </a:p>
        </p:txBody>
      </p:sp>
      <p:pic>
        <p:nvPicPr>
          <p:cNvPr id="93033" name="image 303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3568700"/>
            <a:ext cx="3771011" cy="816991"/>
          </a:xfrm>
          <a:prstGeom prst="rect">
            <a:avLst/>
          </a:prstGeom>
        </p:spPr>
      </p:pic>
      <p:sp>
        <p:nvSpPr>
          <p:cNvPr id="3034" name="Object 3034"/>
          <p:cNvSpPr txBox="1"/>
          <p:nvPr/>
        </p:nvSpPr>
        <p:spPr>
          <a:xfrm>
            <a:off x="5600700" y="3587115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0" i="0" dirty="0" err="1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Paimon</a:t>
            </a:r>
            <a:r>
              <a:rPr lang="zh-CN" altLang="en-US" sz="3200" b="0" i="0" dirty="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湖仓优化实践</a:t>
            </a:r>
          </a:p>
        </p:txBody>
      </p:sp>
      <p:pic>
        <p:nvPicPr>
          <p:cNvPr id="93035" name="image 303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4500626"/>
            <a:ext cx="3771011" cy="816991"/>
          </a:xfrm>
          <a:prstGeom prst="rect">
            <a:avLst/>
          </a:prstGeom>
        </p:spPr>
      </p:pic>
      <p:sp>
        <p:nvSpPr>
          <p:cNvPr id="3036" name="Object 3036"/>
          <p:cNvSpPr txBox="1"/>
          <p:nvPr/>
        </p:nvSpPr>
        <p:spPr>
          <a:xfrm>
            <a:off x="5600700" y="4528566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b="0" i="0" dirty="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未来规划</a:t>
            </a:r>
          </a:p>
        </p:txBody>
      </p:sp>
      <p:pic>
        <p:nvPicPr>
          <p:cNvPr id="9204" name="image 204"/>
          <p:cNvPicPr>
            <a:picLocks noChangeAspect="1"/>
          </p:cNvPicPr>
          <p:nvPr/>
        </p:nvPicPr>
        <p:blipFill>
          <a:blip r:embed="rId17"/>
          <a:srcRect t="4580" b="4580"/>
          <a:stretch>
            <a:fillRect/>
          </a:stretch>
        </p:blipFill>
        <p:spPr>
          <a:xfrm>
            <a:off x="482600" y="292100"/>
            <a:ext cx="2527300" cy="571500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3170555" y="458723"/>
            <a:ext cx="4127500" cy="28067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400" dirty="0">
                <a:blipFill>
                  <a:blip r:embed="rId19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804" name="image 8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805" name="Object 8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806" name="image 8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655689" y="2209292"/>
            <a:ext cx="4031234" cy="538734"/>
          </a:xfrm>
          <a:prstGeom prst="rect">
            <a:avLst/>
          </a:prstGeom>
        </p:spPr>
      </p:pic>
      <p:sp>
        <p:nvSpPr>
          <p:cNvPr id="807" name="Object 807"/>
          <p:cNvSpPr txBox="1"/>
          <p:nvPr/>
        </p:nvSpPr>
        <p:spPr>
          <a:xfrm>
            <a:off x="6855714" y="2256917"/>
            <a:ext cx="4000500" cy="723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en-US" altLang="zh-CN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ODS</a:t>
            </a: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同步任务整体资源节省</a:t>
            </a:r>
            <a:r>
              <a:rPr lang="en-US" altLang="zh-CN" sz="2000" b="1" i="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30%</a:t>
            </a:r>
          </a:p>
          <a:p>
            <a:pPr algn="l">
              <a:lnSpc>
                <a:spcPct val="128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离线增量同步模式资源减少</a:t>
            </a:r>
            <a:r>
              <a:rPr lang="en-US" altLang="zh-CN" b="1" i="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30%</a:t>
            </a:r>
            <a:endParaRPr lang="zh-CN" altLang="en-US" b="1" i="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01916" y="1801241"/>
            <a:ext cx="3764153" cy="414020"/>
          </a:xfrm>
          <a:prstGeom prst="rect">
            <a:avLst/>
          </a:prstGeom>
        </p:spPr>
      </p:pic>
      <p:sp>
        <p:nvSpPr>
          <p:cNvPr id="809" name="Object 809"/>
          <p:cNvSpPr txBox="1"/>
          <p:nvPr/>
        </p:nvSpPr>
        <p:spPr>
          <a:xfrm>
            <a:off x="7300341" y="1810766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同步资源</a:t>
            </a:r>
          </a:p>
        </p:txBody>
      </p:sp>
      <p:pic>
        <p:nvPicPr>
          <p:cNvPr id="98010" name="image 80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655689" y="5013452"/>
            <a:ext cx="4031234" cy="538734"/>
          </a:xfrm>
          <a:prstGeom prst="rect">
            <a:avLst/>
          </a:prstGeom>
        </p:spPr>
      </p:pic>
      <p:sp>
        <p:nvSpPr>
          <p:cNvPr id="8011" name="Object 8011"/>
          <p:cNvSpPr txBox="1"/>
          <p:nvPr/>
        </p:nvSpPr>
        <p:spPr>
          <a:xfrm>
            <a:off x="6855714" y="5061076"/>
            <a:ext cx="4000500" cy="120535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数据质量得到保障</a:t>
            </a:r>
            <a:endParaRPr lang="en-US" altLang="zh-CN" sz="1365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l">
              <a:lnSpc>
                <a:spcPct val="128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业务应用中间数据开发实时指标耗时节省</a:t>
            </a:r>
            <a:r>
              <a:rPr lang="en-US" altLang="zh-CN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50%</a:t>
            </a:r>
          </a:p>
          <a:p>
            <a:pPr algn="l">
              <a:lnSpc>
                <a:spcPct val="128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基于离线</a:t>
            </a:r>
            <a:r>
              <a:rPr lang="en-US" altLang="zh-CN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TAG</a:t>
            </a: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打样，复用数据存储节省</a:t>
            </a:r>
            <a:r>
              <a:rPr lang="en-US" altLang="zh-CN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40%</a:t>
            </a:r>
          </a:p>
          <a:p>
            <a:pPr algn="l">
              <a:lnSpc>
                <a:spcPct val="128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基于</a:t>
            </a:r>
            <a:r>
              <a:rPr lang="en-US" altLang="zh-CN" sz="1365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paimon+starrocks</a:t>
            </a:r>
            <a:r>
              <a:rPr lang="en-US" altLang="zh-CN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极大提升开发效率</a:t>
            </a:r>
          </a:p>
        </p:txBody>
      </p:sp>
      <p:pic>
        <p:nvPicPr>
          <p:cNvPr id="98012" name="image 80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08139" y="4624197"/>
            <a:ext cx="3764153" cy="414020"/>
          </a:xfrm>
          <a:prstGeom prst="rect">
            <a:avLst/>
          </a:prstGeom>
        </p:spPr>
      </p:pic>
      <p:sp>
        <p:nvSpPr>
          <p:cNvPr id="8013" name="Object 8013"/>
          <p:cNvSpPr txBox="1"/>
          <p:nvPr/>
        </p:nvSpPr>
        <p:spPr>
          <a:xfrm>
            <a:off x="7306564" y="4633722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其他</a:t>
            </a:r>
          </a:p>
        </p:txBody>
      </p:sp>
      <p:pic>
        <p:nvPicPr>
          <p:cNvPr id="98014" name="image 8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682740" y="3576066"/>
            <a:ext cx="3959733" cy="538734"/>
          </a:xfrm>
          <a:prstGeom prst="rect">
            <a:avLst/>
          </a:prstGeom>
        </p:spPr>
      </p:pic>
      <p:sp>
        <p:nvSpPr>
          <p:cNvPr id="8015" name="Object 8015"/>
          <p:cNvSpPr txBox="1"/>
          <p:nvPr/>
        </p:nvSpPr>
        <p:spPr>
          <a:xfrm>
            <a:off x="6882765" y="3623691"/>
            <a:ext cx="3937000" cy="800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湖表写入性能提升</a:t>
            </a:r>
            <a:r>
              <a:rPr lang="en-US" altLang="zh-CN" b="1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3</a:t>
            </a:r>
            <a:r>
              <a:rPr lang="zh-CN" altLang="en-US" b="1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倍</a:t>
            </a:r>
            <a:endParaRPr lang="en-US" altLang="zh-CN" b="1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l">
              <a:lnSpc>
                <a:spcPct val="128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部分查询性能提升</a:t>
            </a:r>
            <a:r>
              <a:rPr lang="en-US" altLang="zh-CN" b="1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7</a:t>
            </a:r>
            <a:r>
              <a:rPr lang="zh-CN" altLang="en-US" b="1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倍</a:t>
            </a:r>
          </a:p>
        </p:txBody>
      </p:sp>
      <p:pic>
        <p:nvPicPr>
          <p:cNvPr id="98016" name="image 80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28967" y="3167888"/>
            <a:ext cx="3764153" cy="414020"/>
          </a:xfrm>
          <a:prstGeom prst="rect">
            <a:avLst/>
          </a:prstGeom>
        </p:spPr>
      </p:pic>
      <p:sp>
        <p:nvSpPr>
          <p:cNvPr id="8017" name="Object 8017"/>
          <p:cNvSpPr txBox="1"/>
          <p:nvPr/>
        </p:nvSpPr>
        <p:spPr>
          <a:xfrm>
            <a:off x="7327392" y="3177413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读写性能</a:t>
            </a:r>
          </a:p>
        </p:txBody>
      </p:sp>
      <p:pic>
        <p:nvPicPr>
          <p:cNvPr id="98018" name="image 801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14033" y="2007695"/>
            <a:ext cx="4141724" cy="4048633"/>
          </a:xfrm>
          <a:prstGeom prst="rect">
            <a:avLst/>
          </a:prstGeom>
        </p:spPr>
      </p:pic>
      <p:pic>
        <p:nvPicPr>
          <p:cNvPr id="98019" name="image 80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863588" y="1735201"/>
            <a:ext cx="353441" cy="371348"/>
          </a:xfrm>
          <a:prstGeom prst="rect">
            <a:avLst/>
          </a:prstGeom>
        </p:spPr>
      </p:pic>
      <p:pic>
        <p:nvPicPr>
          <p:cNvPr id="98020" name="image 80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854571" y="3142361"/>
            <a:ext cx="371348" cy="340487"/>
          </a:xfrm>
          <a:prstGeom prst="rect">
            <a:avLst/>
          </a:prstGeom>
        </p:spPr>
      </p:pic>
      <p:pic>
        <p:nvPicPr>
          <p:cNvPr id="98021" name="image 80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857619" y="4620768"/>
            <a:ext cx="365379" cy="371348"/>
          </a:xfrm>
          <a:prstGeom prst="rect">
            <a:avLst/>
          </a:prstGeom>
        </p:spPr>
      </p:pic>
      <p:pic>
        <p:nvPicPr>
          <p:cNvPr id="98022" name="image 802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67805" y="1921970"/>
            <a:ext cx="4114800" cy="411480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F90551EF-11A4-D0A1-DF4C-3094D50077A7}"/>
              </a:ext>
            </a:extLst>
          </p:cNvPr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混合湖仓架构收益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1206" name="image 12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1207" name="image 120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1208" name="Object 12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3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209" name="image 12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2010" name="Object 12010"/>
          <p:cNvSpPr txBox="1"/>
          <p:nvPr/>
        </p:nvSpPr>
        <p:spPr>
          <a:xfrm>
            <a:off x="5335270" y="3592067"/>
            <a:ext cx="36449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100" b="0" i="0" dirty="0">
                <a:blipFill>
                  <a:blip r:embed="rId10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The background</a:t>
            </a:r>
            <a:endParaRPr lang="zh-CN" altLang="en-US" sz="2100" b="0" i="0" dirty="0">
              <a:blipFill>
                <a:blip r:embed="rId10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2011" name="image 120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336667" y="2775331"/>
            <a:ext cx="4263898" cy="1773427"/>
          </a:xfrm>
          <a:prstGeom prst="rect">
            <a:avLst/>
          </a:prstGeom>
        </p:spPr>
      </p:pic>
      <p:sp>
        <p:nvSpPr>
          <p:cNvPr id="12012" name="Object 12012"/>
          <p:cNvSpPr txBox="1"/>
          <p:nvPr/>
        </p:nvSpPr>
        <p:spPr>
          <a:xfrm>
            <a:off x="5346191" y="2848356"/>
            <a:ext cx="6457881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n-US" altLang="zh-CN" sz="5400" b="0" i="0" dirty="0" err="1">
                <a:blipFill>
                  <a:blip r:embed="rId12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Paimon</a:t>
            </a:r>
            <a:r>
              <a:rPr lang="zh-CN" altLang="en-US" sz="5400" b="0" i="0" dirty="0">
                <a:blipFill>
                  <a:blip r:embed="rId12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湖仓优化实践</a:t>
            </a:r>
          </a:p>
          <a:p>
            <a:pPr algn="l">
              <a:lnSpc>
                <a:spcPct val="100000"/>
              </a:lnSpc>
            </a:pPr>
            <a:endParaRPr lang="zh-CN" altLang="en-US" sz="5000" b="0" i="0" dirty="0">
              <a:solidFill>
                <a:srgbClr val="FFFFFF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pic>
        <p:nvPicPr>
          <p:cNvPr id="912013" name="image 1201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12014" name="image 120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12015" name="image 12015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9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11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B43471E0-A5C2-211A-8F62-23EEEBFCE5D5}"/>
              </a:ext>
            </a:extLst>
          </p:cNvPr>
          <p:cNvSpPr txBox="1"/>
          <p:nvPr/>
        </p:nvSpPr>
        <p:spPr>
          <a:xfrm>
            <a:off x="482599" y="1092071"/>
            <a:ext cx="6453910" cy="65360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ODS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同步场景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836DF6-A289-55B3-39A3-B1DA4C3FE7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1" y="2184712"/>
            <a:ext cx="3165762" cy="3363622"/>
          </a:xfrm>
          <a:prstGeom prst="rect">
            <a:avLst/>
          </a:prstGeom>
        </p:spPr>
      </p:pic>
      <p:sp>
        <p:nvSpPr>
          <p:cNvPr id="6" name="圆角矩形 34">
            <a:extLst>
              <a:ext uri="{FF2B5EF4-FFF2-40B4-BE49-F238E27FC236}">
                <a16:creationId xmlns:a16="http://schemas.microsoft.com/office/drawing/2014/main" id="{6E77040D-9A8D-3588-4BF6-6CD9202803E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59661" y="2184711"/>
            <a:ext cx="2586182" cy="51644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MQ: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全量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BingLog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7" name="圆角矩形 34">
            <a:extLst>
              <a:ext uri="{FF2B5EF4-FFF2-40B4-BE49-F238E27FC236}">
                <a16:creationId xmlns:a16="http://schemas.microsoft.com/office/drawing/2014/main" id="{D71EAC2D-B2CB-799B-8589-7AB9B18E4E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25830" y="2184711"/>
            <a:ext cx="2586182" cy="51644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MQ: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增量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BingLog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8" name="箭头: 左右 7">
            <a:extLst>
              <a:ext uri="{FF2B5EF4-FFF2-40B4-BE49-F238E27FC236}">
                <a16:creationId xmlns:a16="http://schemas.microsoft.com/office/drawing/2014/main" id="{F3C8979F-C123-D144-7903-8056E8C783CE}"/>
              </a:ext>
            </a:extLst>
          </p:cNvPr>
          <p:cNvSpPr/>
          <p:nvPr/>
        </p:nvSpPr>
        <p:spPr>
          <a:xfrm>
            <a:off x="6914268" y="2205536"/>
            <a:ext cx="1224666" cy="51644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Union</a:t>
            </a:r>
            <a:endParaRPr lang="zh-CN" altLang="en-US" dirty="0"/>
          </a:p>
        </p:txBody>
      </p:sp>
      <p:sp>
        <p:nvSpPr>
          <p:cNvPr id="9" name="圆角矩形 34">
            <a:extLst>
              <a:ext uri="{FF2B5EF4-FFF2-40B4-BE49-F238E27FC236}">
                <a16:creationId xmlns:a16="http://schemas.microsoft.com/office/drawing/2014/main" id="{DB4137E0-A3AE-7AD6-4583-9201E5F9252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259660" y="3527173"/>
            <a:ext cx="6552351" cy="51644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Flink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Job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09AA024-6A9B-3A8D-0AF1-226A42217803}"/>
              </a:ext>
            </a:extLst>
          </p:cNvPr>
          <p:cNvCxnSpPr>
            <a:stCxn id="6" idx="2"/>
          </p:cNvCxnSpPr>
          <p:nvPr/>
        </p:nvCxnSpPr>
        <p:spPr>
          <a:xfrm>
            <a:off x="5552752" y="2701153"/>
            <a:ext cx="1974884" cy="82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355CA8D-669E-C97D-0AAB-875FB325E193}"/>
              </a:ext>
            </a:extLst>
          </p:cNvPr>
          <p:cNvCxnSpPr>
            <a:stCxn id="7" idx="2"/>
          </p:cNvCxnSpPr>
          <p:nvPr/>
        </p:nvCxnSpPr>
        <p:spPr>
          <a:xfrm flipH="1">
            <a:off x="7527636" y="2701153"/>
            <a:ext cx="1991285" cy="82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圆角矩形 34">
            <a:extLst>
              <a:ext uri="{FF2B5EF4-FFF2-40B4-BE49-F238E27FC236}">
                <a16:creationId xmlns:a16="http://schemas.microsoft.com/office/drawing/2014/main" id="{5F4E1BB1-45AF-D087-B497-1307F560154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59661" y="4966690"/>
            <a:ext cx="6552351" cy="51644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Paimon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Input Primary Key Table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D6A55B9-50A6-702E-4198-C2E941DA7003}"/>
              </a:ext>
            </a:extLst>
          </p:cNvPr>
          <p:cNvCxnSpPr>
            <a:stCxn id="9" idx="2"/>
          </p:cNvCxnSpPr>
          <p:nvPr/>
        </p:nvCxnSpPr>
        <p:spPr>
          <a:xfrm flipH="1">
            <a:off x="7535835" y="4043615"/>
            <a:ext cx="1" cy="88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702" name="image 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03" name="Object 7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704" name="image 7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705" name="Object 705"/>
            <p:cNvSpPr txBox="1"/>
            <p:nvPr/>
          </p:nvSpPr>
          <p:spPr>
            <a:xfrm>
              <a:off x="3117215" y="488568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706" name="image 7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28801" y="4871466"/>
            <a:ext cx="2483485" cy="625348"/>
          </a:xfrm>
          <a:prstGeom prst="rect">
            <a:avLst/>
          </a:prstGeom>
        </p:spPr>
      </p:pic>
      <p:sp>
        <p:nvSpPr>
          <p:cNvPr id="707" name="Object 707"/>
          <p:cNvSpPr txBox="1"/>
          <p:nvPr/>
        </p:nvSpPr>
        <p:spPr>
          <a:xfrm>
            <a:off x="1338326" y="4880991"/>
            <a:ext cx="2451100" cy="88493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比较键的设计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二阶段状态重启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8" name="image 7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09116" y="4155440"/>
            <a:ext cx="2503170" cy="537210"/>
          </a:xfrm>
          <a:prstGeom prst="rect">
            <a:avLst/>
          </a:prstGeom>
        </p:spPr>
      </p:pic>
      <p:sp>
        <p:nvSpPr>
          <p:cNvPr id="709" name="Object 709"/>
          <p:cNvSpPr txBox="1"/>
          <p:nvPr/>
        </p:nvSpPr>
        <p:spPr>
          <a:xfrm>
            <a:off x="1318641" y="4164965"/>
            <a:ext cx="24765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数据一致性</a:t>
            </a:r>
          </a:p>
        </p:txBody>
      </p:sp>
      <p:pic>
        <p:nvPicPr>
          <p:cNvPr id="97010" name="image 7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842383" y="4871466"/>
            <a:ext cx="2495296" cy="625348"/>
          </a:xfrm>
          <a:prstGeom prst="rect">
            <a:avLst/>
          </a:prstGeom>
        </p:spPr>
      </p:pic>
      <p:sp>
        <p:nvSpPr>
          <p:cNvPr id="7011" name="Object 7011"/>
          <p:cNvSpPr txBox="1"/>
          <p:nvPr/>
        </p:nvSpPr>
        <p:spPr>
          <a:xfrm>
            <a:off x="4851908" y="4880990"/>
            <a:ext cx="2451100" cy="884937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快照过期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Commit 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性能监控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动态桶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12" name="image 70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842383" y="4155440"/>
            <a:ext cx="2495296" cy="537210"/>
          </a:xfrm>
          <a:prstGeom prst="rect">
            <a:avLst/>
          </a:prstGeom>
        </p:spPr>
      </p:pic>
      <p:sp>
        <p:nvSpPr>
          <p:cNvPr id="7013" name="Object 7013"/>
          <p:cNvSpPr txBox="1"/>
          <p:nvPr/>
        </p:nvSpPr>
        <p:spPr>
          <a:xfrm>
            <a:off x="4851908" y="4164965"/>
            <a:ext cx="24638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同步性能</a:t>
            </a:r>
          </a:p>
        </p:txBody>
      </p:sp>
      <p:pic>
        <p:nvPicPr>
          <p:cNvPr id="97014" name="image 7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361933" y="4871466"/>
            <a:ext cx="2564638" cy="625348"/>
          </a:xfrm>
          <a:prstGeom prst="rect">
            <a:avLst/>
          </a:prstGeom>
        </p:spPr>
      </p:pic>
      <p:sp>
        <p:nvSpPr>
          <p:cNvPr id="7015" name="Object 7015"/>
          <p:cNvSpPr txBox="1"/>
          <p:nvPr/>
        </p:nvSpPr>
        <p:spPr>
          <a:xfrm>
            <a:off x="8371458" y="4880991"/>
            <a:ext cx="2527300" cy="609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非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CDC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原生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用户手动介入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16" name="image 70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361933" y="4155440"/>
            <a:ext cx="2481453" cy="517398"/>
          </a:xfrm>
          <a:prstGeom prst="rect">
            <a:avLst/>
          </a:prstGeom>
        </p:spPr>
      </p:pic>
      <p:sp>
        <p:nvSpPr>
          <p:cNvPr id="7017" name="Object 7017"/>
          <p:cNvSpPr txBox="1"/>
          <p:nvPr/>
        </p:nvSpPr>
        <p:spPr>
          <a:xfrm>
            <a:off x="8371458" y="4164965"/>
            <a:ext cx="2451100" cy="5207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结构演进</a:t>
            </a:r>
          </a:p>
        </p:txBody>
      </p:sp>
      <p:pic>
        <p:nvPicPr>
          <p:cNvPr id="97018" name="image 701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074926" y="2937129"/>
            <a:ext cx="991235" cy="950722"/>
          </a:xfrm>
          <a:prstGeom prst="rect">
            <a:avLst/>
          </a:prstGeom>
        </p:spPr>
      </p:pic>
      <p:pic>
        <p:nvPicPr>
          <p:cNvPr id="97019" name="image 70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8353" y="2916936"/>
            <a:ext cx="943356" cy="991235"/>
          </a:xfrm>
          <a:prstGeom prst="rect">
            <a:avLst/>
          </a:prstGeom>
        </p:spPr>
      </p:pic>
      <p:pic>
        <p:nvPicPr>
          <p:cNvPr id="97020" name="image 70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114028" y="2943987"/>
            <a:ext cx="991235" cy="937006"/>
          </a:xfrm>
          <a:prstGeom prst="rect">
            <a:avLst/>
          </a:prstGeom>
        </p:spPr>
      </p:pic>
      <p:pic>
        <p:nvPicPr>
          <p:cNvPr id="97021" name="image 702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330325" y="2215643"/>
            <a:ext cx="2520823" cy="1777492"/>
          </a:xfrm>
          <a:prstGeom prst="rect">
            <a:avLst/>
          </a:prstGeom>
        </p:spPr>
      </p:pic>
      <p:pic>
        <p:nvPicPr>
          <p:cNvPr id="97022" name="image 7022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826254" y="2215642"/>
            <a:ext cx="2520823" cy="1949323"/>
          </a:xfrm>
          <a:prstGeom prst="rect">
            <a:avLst/>
          </a:prstGeom>
        </p:spPr>
      </p:pic>
      <p:pic>
        <p:nvPicPr>
          <p:cNvPr id="97023" name="image 702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322056" y="2215642"/>
            <a:ext cx="2520823" cy="1949323"/>
          </a:xfrm>
          <a:prstGeom prst="rect">
            <a:avLst/>
          </a:prstGeom>
        </p:spPr>
      </p:pic>
      <p:pic>
        <p:nvPicPr>
          <p:cNvPr id="97024" name="image 7024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196086" y="4690110"/>
            <a:ext cx="2616200" cy="19050"/>
          </a:xfrm>
          <a:prstGeom prst="rect">
            <a:avLst/>
          </a:prstGeom>
        </p:spPr>
      </p:pic>
      <p:pic>
        <p:nvPicPr>
          <p:cNvPr id="97025" name="image 702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4721479" y="4690110"/>
            <a:ext cx="2616200" cy="19050"/>
          </a:xfrm>
          <a:prstGeom prst="rect">
            <a:avLst/>
          </a:prstGeom>
        </p:spPr>
      </p:pic>
      <p:pic>
        <p:nvPicPr>
          <p:cNvPr id="97026" name="image 702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8246999" y="4690110"/>
            <a:ext cx="2616200" cy="1905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46AA7EB6-C874-E27F-BF54-35235FEDAAE9}"/>
              </a:ext>
            </a:extLst>
          </p:cNvPr>
          <p:cNvSpPr txBox="1"/>
          <p:nvPr/>
        </p:nvSpPr>
        <p:spPr>
          <a:xfrm>
            <a:off x="482600" y="1092071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ODS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同步场景问题</a:t>
            </a:r>
          </a:p>
        </p:txBody>
      </p:sp>
    </p:spTree>
    <p:extLst>
      <p:ext uri="{BB962C8B-B14F-4D97-AF65-F5344CB8AC3E}">
        <p14:creationId xmlns:p14="http://schemas.microsoft.com/office/powerpoint/2010/main" val="1222621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9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11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B43471E0-A5C2-211A-8F62-23EEEBFCE5D5}"/>
              </a:ext>
            </a:extLst>
          </p:cNvPr>
          <p:cNvSpPr txBox="1"/>
          <p:nvPr/>
        </p:nvSpPr>
        <p:spPr>
          <a:xfrm>
            <a:off x="482599" y="1092071"/>
            <a:ext cx="6453910" cy="65360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ODS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同步数据一致性</a:t>
            </a:r>
          </a:p>
        </p:txBody>
      </p:sp>
      <p:sp>
        <p:nvSpPr>
          <p:cNvPr id="6" name="圆角矩形 34">
            <a:extLst>
              <a:ext uri="{FF2B5EF4-FFF2-40B4-BE49-F238E27FC236}">
                <a16:creationId xmlns:a16="http://schemas.microsoft.com/office/drawing/2014/main" id="{6E77040D-9A8D-3588-4BF6-6CD9202803E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274" y="2369266"/>
            <a:ext cx="3170478" cy="65360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Primary Key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：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 Sequence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：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</a:t>
            </a:r>
          </a:p>
        </p:txBody>
      </p:sp>
      <p:sp>
        <p:nvSpPr>
          <p:cNvPr id="3" name="圆角矩形 34">
            <a:extLst>
              <a:ext uri="{FF2B5EF4-FFF2-40B4-BE49-F238E27FC236}">
                <a16:creationId xmlns:a16="http://schemas.microsoft.com/office/drawing/2014/main" id="{5F4703B2-42FC-8388-DFE9-040F5E4C7FD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02816" y="3403797"/>
            <a:ext cx="3153318" cy="65360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Primary Key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：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 Sequence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：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2</a:t>
            </a:r>
          </a:p>
        </p:txBody>
      </p:sp>
      <p:sp>
        <p:nvSpPr>
          <p:cNvPr id="10" name="圆角矩形 34">
            <a:extLst>
              <a:ext uri="{FF2B5EF4-FFF2-40B4-BE49-F238E27FC236}">
                <a16:creationId xmlns:a16="http://schemas.microsoft.com/office/drawing/2014/main" id="{CB170995-D220-C84E-80AD-4C44DFBA16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893795" y="4477567"/>
            <a:ext cx="3162340" cy="65360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Primary Key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：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 Sequence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：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3</a:t>
            </a:r>
          </a:p>
        </p:txBody>
      </p:sp>
      <p:sp>
        <p:nvSpPr>
          <p:cNvPr id="12" name="圆角矩形 34">
            <a:extLst>
              <a:ext uri="{FF2B5EF4-FFF2-40B4-BE49-F238E27FC236}">
                <a16:creationId xmlns:a16="http://schemas.microsoft.com/office/drawing/2014/main" id="{774604B4-9272-6E99-32C2-513011BB8E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80348" y="2369266"/>
            <a:ext cx="3182957" cy="65360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Primary Key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：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 Sequence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：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3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61FDD649-4708-8C31-2B47-64E82C396B3C}"/>
              </a:ext>
            </a:extLst>
          </p:cNvPr>
          <p:cNvSpPr/>
          <p:nvPr/>
        </p:nvSpPr>
        <p:spPr>
          <a:xfrm>
            <a:off x="5294431" y="2349646"/>
            <a:ext cx="1046668" cy="6536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Merge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46D8A5-8B9B-F6A8-C9BE-60EE525C7B19}"/>
              </a:ext>
            </a:extLst>
          </p:cNvPr>
          <p:cNvSpPr/>
          <p:nvPr/>
        </p:nvSpPr>
        <p:spPr>
          <a:xfrm>
            <a:off x="1782618" y="2143061"/>
            <a:ext cx="3362036" cy="340821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bject 7011">
            <a:extLst>
              <a:ext uri="{FF2B5EF4-FFF2-40B4-BE49-F238E27FC236}">
                <a16:creationId xmlns:a16="http://schemas.microsoft.com/office/drawing/2014/main" id="{A31DD739-BC29-C41D-4168-28C7C6E4A9AC}"/>
              </a:ext>
            </a:extLst>
          </p:cNvPr>
          <p:cNvSpPr txBox="1"/>
          <p:nvPr/>
        </p:nvSpPr>
        <p:spPr>
          <a:xfrm>
            <a:off x="6480347" y="3847170"/>
            <a:ext cx="3182957" cy="884937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Sequence Number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设计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ChangeLog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产生的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Sequence Number</a:t>
            </a: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31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9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11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B43471E0-A5C2-211A-8F62-23EEEBFCE5D5}"/>
              </a:ext>
            </a:extLst>
          </p:cNvPr>
          <p:cNvSpPr txBox="1"/>
          <p:nvPr/>
        </p:nvSpPr>
        <p:spPr>
          <a:xfrm>
            <a:off x="482599" y="1092071"/>
            <a:ext cx="6453910" cy="65360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ODS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同步数据一致性</a:t>
            </a:r>
          </a:p>
        </p:txBody>
      </p:sp>
      <p:sp>
        <p:nvSpPr>
          <p:cNvPr id="12" name="圆角矩形 34">
            <a:extLst>
              <a:ext uri="{FF2B5EF4-FFF2-40B4-BE49-F238E27FC236}">
                <a16:creationId xmlns:a16="http://schemas.microsoft.com/office/drawing/2014/main" id="{774604B4-9272-6E99-32C2-513011BB8E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21855" y="1833197"/>
            <a:ext cx="3812439" cy="153942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Sequence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：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binlog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time + 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mq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offset</a:t>
            </a:r>
          </a:p>
          <a:p>
            <a:pPr marL="285750" indent="-285750" defTabSz="1741805">
              <a:buFont typeface="Arial" panose="020B0604020202020204" pitchFamily="34" charset="0"/>
              <a:buChar char="•"/>
            </a:pP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Mq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offset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突变（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mq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上下线）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1703212883 + 5867</a:t>
            </a:r>
          </a:p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1703212885 + 6</a:t>
            </a:r>
          </a:p>
          <a:p>
            <a:pPr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algn="ctr"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5" name="圆角矩形 34">
            <a:extLst>
              <a:ext uri="{FF2B5EF4-FFF2-40B4-BE49-F238E27FC236}">
                <a16:creationId xmlns:a16="http://schemas.microsoft.com/office/drawing/2014/main" id="{7ED71C19-A4C5-3D8D-9014-4BBE59420E9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97600" y="1833198"/>
            <a:ext cx="4390097" cy="153942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Sequence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：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binlog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time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* </a:t>
            </a:r>
            <a:r>
              <a:rPr lang="en-US" altLang="zh-CN" sz="1400" dirty="0">
                <a:solidFill>
                  <a:schemeClr val="bg1"/>
                </a:solidFill>
              </a:rPr>
              <a:t>1000000000 +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mq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offset</a:t>
            </a:r>
          </a:p>
          <a:p>
            <a:pPr marL="285750" indent="-285750" defTabSz="1741805">
              <a:buFont typeface="Arial" panose="020B0604020202020204" pitchFamily="34" charset="0"/>
              <a:buChar char="•"/>
            </a:pP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突变不影响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17032128830000000000 + 5867</a:t>
            </a:r>
          </a:p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17032128830000000000 + 6</a:t>
            </a:r>
          </a:p>
          <a:p>
            <a:pPr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algn="ctr"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0A27422-B649-D5BC-0802-3FC25A2023DB}"/>
              </a:ext>
            </a:extLst>
          </p:cNvPr>
          <p:cNvSpPr/>
          <p:nvPr/>
        </p:nvSpPr>
        <p:spPr>
          <a:xfrm>
            <a:off x="4453147" y="2139346"/>
            <a:ext cx="1625600" cy="8151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调整设计</a:t>
            </a:r>
          </a:p>
        </p:txBody>
      </p:sp>
      <p:sp>
        <p:nvSpPr>
          <p:cNvPr id="8" name="圆角矩形 34">
            <a:extLst>
              <a:ext uri="{FF2B5EF4-FFF2-40B4-BE49-F238E27FC236}">
                <a16:creationId xmlns:a16="http://schemas.microsoft.com/office/drawing/2014/main" id="{43D34BAD-75F9-5124-BFFF-FE457E4C85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21856" y="3868069"/>
            <a:ext cx="3812439" cy="2216301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Partial Update</a:t>
            </a:r>
          </a:p>
          <a:p>
            <a:pPr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（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null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a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1697695143018938917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）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（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b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null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null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）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产生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changelog</a:t>
            </a:r>
          </a:p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- U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（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null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a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1697695143018938917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）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+U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（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b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a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1697695143018938917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）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algn="ctr"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9" name="圆角矩形 34">
            <a:extLst>
              <a:ext uri="{FF2B5EF4-FFF2-40B4-BE49-F238E27FC236}">
                <a16:creationId xmlns:a16="http://schemas.microsoft.com/office/drawing/2014/main" id="{625BACA5-87EF-BB68-89A9-ACF1977E54F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97600" y="3868069"/>
            <a:ext cx="4390097" cy="2216301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r>
              <a:rPr kumimoji="1" lang="zh-CN" altLang="en-US" sz="1400" b="1" dirty="0">
                <a:solidFill>
                  <a:srgbClr val="DA6474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sequence.auto-padding = row-kind-flag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Partial Update</a:t>
            </a:r>
          </a:p>
          <a:p>
            <a:pPr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（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null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a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1697695143018938917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）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（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b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null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null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）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产生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changelog</a:t>
            </a:r>
          </a:p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- U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（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null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a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1697695143018938917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）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+U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（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1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b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a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，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1697695143018938918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）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algn="ctr"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F0B70208-2EDB-0C93-91F2-E40DC5B7A308}"/>
              </a:ext>
            </a:extLst>
          </p:cNvPr>
          <p:cNvSpPr/>
          <p:nvPr/>
        </p:nvSpPr>
        <p:spPr>
          <a:xfrm>
            <a:off x="4453147" y="4501675"/>
            <a:ext cx="1625600" cy="8151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添加配置</a:t>
            </a:r>
          </a:p>
        </p:txBody>
      </p:sp>
    </p:spTree>
    <p:extLst>
      <p:ext uri="{BB962C8B-B14F-4D97-AF65-F5344CB8AC3E}">
        <p14:creationId xmlns:p14="http://schemas.microsoft.com/office/powerpoint/2010/main" val="3548366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8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10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B43471E0-A5C2-211A-8F62-23EEEBFCE5D5}"/>
              </a:ext>
            </a:extLst>
          </p:cNvPr>
          <p:cNvSpPr txBox="1"/>
          <p:nvPr/>
        </p:nvSpPr>
        <p:spPr>
          <a:xfrm>
            <a:off x="482599" y="1092071"/>
            <a:ext cx="6453910" cy="65360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ODS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同步性能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95DCB5-7A6D-0F7B-E420-B515A9A353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82600" y="2066507"/>
            <a:ext cx="10334625" cy="1983740"/>
          </a:xfrm>
          <a:prstGeom prst="rect">
            <a:avLst/>
          </a:prstGeom>
        </p:spPr>
      </p:pic>
      <p:sp>
        <p:nvSpPr>
          <p:cNvPr id="6" name="圆角矩形 34">
            <a:extLst>
              <a:ext uri="{FF2B5EF4-FFF2-40B4-BE49-F238E27FC236}">
                <a16:creationId xmlns:a16="http://schemas.microsoft.com/office/drawing/2014/main" id="{C50774CD-D621-7EDF-B988-138EC2B0D95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82599" y="4488628"/>
            <a:ext cx="3812439" cy="153942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 defTabSz="1741805"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snapshot.num-retained.max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保留快照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marL="285750" indent="-285750" defTabSz="1741805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默认同步清理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algn="ctr"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10" name="圆角矩形 34">
            <a:extLst>
              <a:ext uri="{FF2B5EF4-FFF2-40B4-BE49-F238E27FC236}">
                <a16:creationId xmlns:a16="http://schemas.microsoft.com/office/drawing/2014/main" id="{901BC269-BD4E-C0B9-1864-FC7D0AEE6B6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58344" y="4488629"/>
            <a:ext cx="4658881" cy="153942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 defTabSz="1741805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异步清理 snapshot.expire.execution-mode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=async</a:t>
            </a:r>
          </a:p>
          <a:p>
            <a:pPr marL="285750" indent="-285750" defTabSz="1741805">
              <a:buFont typeface="Arial" panose="020B0604020202020204" pitchFamily="34" charset="0"/>
              <a:buChar char="•"/>
            </a:pP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限制单次清理数量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snapshot.expire.limit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 = 200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  <a:p>
            <a:pPr algn="ctr" defTabSz="1741805"/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C7A4406-03D6-2860-EF43-FECA55D62CAE}"/>
              </a:ext>
            </a:extLst>
          </p:cNvPr>
          <p:cNvSpPr/>
          <p:nvPr/>
        </p:nvSpPr>
        <p:spPr>
          <a:xfrm>
            <a:off x="4413891" y="4794777"/>
            <a:ext cx="1625600" cy="8151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异步清理</a:t>
            </a:r>
          </a:p>
        </p:txBody>
      </p:sp>
    </p:spTree>
    <p:extLst>
      <p:ext uri="{BB962C8B-B14F-4D97-AF65-F5344CB8AC3E}">
        <p14:creationId xmlns:p14="http://schemas.microsoft.com/office/powerpoint/2010/main" val="1917063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804" name="image 804"/>
            <p:cNvPicPr>
              <a:picLocks noChangeAspect="1"/>
            </p:cNvPicPr>
            <p:nvPr/>
          </p:nvPicPr>
          <p:blipFill>
            <a:blip r:embed="rId5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805" name="Object 8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7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806" name="image 8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655689" y="2209292"/>
            <a:ext cx="4031234" cy="538734"/>
          </a:xfrm>
          <a:prstGeom prst="rect">
            <a:avLst/>
          </a:prstGeom>
        </p:spPr>
      </p:pic>
      <p:sp>
        <p:nvSpPr>
          <p:cNvPr id="807" name="Object 807"/>
          <p:cNvSpPr txBox="1"/>
          <p:nvPr/>
        </p:nvSpPr>
        <p:spPr>
          <a:xfrm>
            <a:off x="6855714" y="2256916"/>
            <a:ext cx="4000500" cy="107276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通过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commit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时间判断是否存在性能问题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快照延迟时间确定数据新鲜度问题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快照清理延迟确定清理性能</a:t>
            </a: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201916" y="1801241"/>
            <a:ext cx="3764153" cy="414020"/>
          </a:xfrm>
          <a:prstGeom prst="rect">
            <a:avLst/>
          </a:prstGeom>
        </p:spPr>
      </p:pic>
      <p:sp>
        <p:nvSpPr>
          <p:cNvPr id="809" name="Object 809"/>
          <p:cNvSpPr txBox="1"/>
          <p:nvPr/>
        </p:nvSpPr>
        <p:spPr>
          <a:xfrm>
            <a:off x="7300341" y="1810766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指标监控</a:t>
            </a:r>
          </a:p>
        </p:txBody>
      </p:sp>
      <p:pic>
        <p:nvPicPr>
          <p:cNvPr id="98018" name="image 801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22596" y="1801241"/>
            <a:ext cx="5963801" cy="3654196"/>
          </a:xfrm>
          <a:prstGeom prst="rect">
            <a:avLst/>
          </a:prstGeom>
        </p:spPr>
      </p:pic>
      <p:pic>
        <p:nvPicPr>
          <p:cNvPr id="98019" name="image 80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863588" y="1735201"/>
            <a:ext cx="353441" cy="37134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F90551EF-11A4-D0A1-DF4C-3094D50077A7}"/>
              </a:ext>
            </a:extLst>
          </p:cNvPr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ODS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同步性能</a:t>
            </a:r>
          </a:p>
        </p:txBody>
      </p:sp>
      <p:pic>
        <p:nvPicPr>
          <p:cNvPr id="5" name="图片 4" descr="787cc2f1598f442899fb6883c1c0ae16">
            <a:extLst>
              <a:ext uri="{FF2B5EF4-FFF2-40B4-BE49-F238E27FC236}">
                <a16:creationId xmlns:a16="http://schemas.microsoft.com/office/drawing/2014/main" id="{CAE20407-A63A-530B-66BD-1D4F4BC5F1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21444" y="2356608"/>
            <a:ext cx="5580464" cy="2583822"/>
          </a:xfrm>
          <a:prstGeom prst="rect">
            <a:avLst/>
          </a:prstGeom>
        </p:spPr>
      </p:pic>
      <p:sp>
        <p:nvSpPr>
          <p:cNvPr id="6" name="Object 8013">
            <a:extLst>
              <a:ext uri="{FF2B5EF4-FFF2-40B4-BE49-F238E27FC236}">
                <a16:creationId xmlns:a16="http://schemas.microsoft.com/office/drawing/2014/main" id="{BE415199-991E-8E04-E1AE-392665C00630}"/>
              </a:ext>
            </a:extLst>
          </p:cNvPr>
          <p:cNvSpPr txBox="1"/>
          <p:nvPr/>
        </p:nvSpPr>
        <p:spPr>
          <a:xfrm>
            <a:off x="7300341" y="3628771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其他</a:t>
            </a:r>
          </a:p>
        </p:txBody>
      </p:sp>
      <p:pic>
        <p:nvPicPr>
          <p:cNvPr id="7" name="image 8021">
            <a:extLst>
              <a:ext uri="{FF2B5EF4-FFF2-40B4-BE49-F238E27FC236}">
                <a16:creationId xmlns:a16="http://schemas.microsoft.com/office/drawing/2014/main" id="{8258EC46-F0FB-5C7B-12B1-D79FBD53CDF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851396" y="3615817"/>
            <a:ext cx="365379" cy="371348"/>
          </a:xfrm>
          <a:prstGeom prst="rect">
            <a:avLst/>
          </a:prstGeom>
        </p:spPr>
      </p:pic>
      <p:sp>
        <p:nvSpPr>
          <p:cNvPr id="8" name="Object 807">
            <a:extLst>
              <a:ext uri="{FF2B5EF4-FFF2-40B4-BE49-F238E27FC236}">
                <a16:creationId xmlns:a16="http://schemas.microsoft.com/office/drawing/2014/main" id="{7417EE08-B0F5-1EBB-6384-F13F51734A5A}"/>
              </a:ext>
            </a:extLst>
          </p:cNvPr>
          <p:cNvSpPr txBox="1"/>
          <p:nvPr/>
        </p:nvSpPr>
        <p:spPr>
          <a:xfrm>
            <a:off x="6863588" y="4146931"/>
            <a:ext cx="4000500" cy="123913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启停自动触发和应用最新</a:t>
            </a:r>
            <a:r>
              <a:rPr kumimoji="1" lang="en-US" altLang="zh-CN" sz="1400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Savepoint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滚动升级</a:t>
            </a:r>
            <a:r>
              <a:rPr kumimoji="1" lang="en-US" altLang="zh-CN" sz="1400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版本，新特性和影响兼顾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动态桶引入，减少使用过程扩缩桶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Commit Retry 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增加任务稳定性</a:t>
            </a: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67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804" name="image 8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805" name="Object 8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807" name="Object 807"/>
          <p:cNvSpPr txBox="1"/>
          <p:nvPr/>
        </p:nvSpPr>
        <p:spPr>
          <a:xfrm>
            <a:off x="6855714" y="2256916"/>
            <a:ext cx="4000500" cy="107276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01916" y="1801241"/>
            <a:ext cx="3764153" cy="414020"/>
          </a:xfrm>
          <a:prstGeom prst="rect">
            <a:avLst/>
          </a:prstGeom>
        </p:spPr>
      </p:pic>
      <p:sp>
        <p:nvSpPr>
          <p:cNvPr id="809" name="Object 809"/>
          <p:cNvSpPr txBox="1"/>
          <p:nvPr/>
        </p:nvSpPr>
        <p:spPr>
          <a:xfrm>
            <a:off x="7300341" y="1810766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问题点</a:t>
            </a:r>
          </a:p>
        </p:txBody>
      </p:sp>
      <p:pic>
        <p:nvPicPr>
          <p:cNvPr id="98018" name="image 80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22596" y="1801241"/>
            <a:ext cx="5963801" cy="3654196"/>
          </a:xfrm>
          <a:prstGeom prst="rect">
            <a:avLst/>
          </a:prstGeom>
        </p:spPr>
      </p:pic>
      <p:pic>
        <p:nvPicPr>
          <p:cNvPr id="98019" name="image 80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863588" y="1735201"/>
            <a:ext cx="353441" cy="37134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F90551EF-11A4-D0A1-DF4C-3094D50077A7}"/>
              </a:ext>
            </a:extLst>
          </p:cNvPr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ODS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同步结构演进</a:t>
            </a:r>
          </a:p>
        </p:txBody>
      </p:sp>
      <p:sp>
        <p:nvSpPr>
          <p:cNvPr id="6" name="Object 8013">
            <a:extLst>
              <a:ext uri="{FF2B5EF4-FFF2-40B4-BE49-F238E27FC236}">
                <a16:creationId xmlns:a16="http://schemas.microsoft.com/office/drawing/2014/main" id="{BE415199-991E-8E04-E1AE-392665C00630}"/>
              </a:ext>
            </a:extLst>
          </p:cNvPr>
          <p:cNvSpPr txBox="1"/>
          <p:nvPr/>
        </p:nvSpPr>
        <p:spPr>
          <a:xfrm>
            <a:off x="7300341" y="3628771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解决方案</a:t>
            </a:r>
          </a:p>
        </p:txBody>
      </p:sp>
      <p:pic>
        <p:nvPicPr>
          <p:cNvPr id="7" name="image 8021">
            <a:extLst>
              <a:ext uri="{FF2B5EF4-FFF2-40B4-BE49-F238E27FC236}">
                <a16:creationId xmlns:a16="http://schemas.microsoft.com/office/drawing/2014/main" id="{8258EC46-F0FB-5C7B-12B1-D79FBD53CDF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851396" y="3615817"/>
            <a:ext cx="365379" cy="371348"/>
          </a:xfrm>
          <a:prstGeom prst="rect">
            <a:avLst/>
          </a:prstGeom>
        </p:spPr>
      </p:pic>
      <p:sp>
        <p:nvSpPr>
          <p:cNvPr id="8" name="Object 807">
            <a:extLst>
              <a:ext uri="{FF2B5EF4-FFF2-40B4-BE49-F238E27FC236}">
                <a16:creationId xmlns:a16="http://schemas.microsoft.com/office/drawing/2014/main" id="{7417EE08-B0F5-1EBB-6384-F13F51734A5A}"/>
              </a:ext>
            </a:extLst>
          </p:cNvPr>
          <p:cNvSpPr txBox="1"/>
          <p:nvPr/>
        </p:nvSpPr>
        <p:spPr>
          <a:xfrm>
            <a:off x="6863588" y="4146931"/>
            <a:ext cx="4000500" cy="123913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参考社区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CDC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方案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计算列完成数据分区、加密等操作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CCA3FF-5B20-46B3-6161-8475356FD8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970" y="2029391"/>
            <a:ext cx="5546501" cy="2213423"/>
          </a:xfrm>
          <a:prstGeom prst="rect">
            <a:avLst/>
          </a:prstGeom>
        </p:spPr>
      </p:pic>
      <p:sp>
        <p:nvSpPr>
          <p:cNvPr id="12" name="Object 807">
            <a:extLst>
              <a:ext uri="{FF2B5EF4-FFF2-40B4-BE49-F238E27FC236}">
                <a16:creationId xmlns:a16="http://schemas.microsoft.com/office/drawing/2014/main" id="{343FB373-9593-CD2B-840A-DA1663560ECC}"/>
              </a:ext>
            </a:extLst>
          </p:cNvPr>
          <p:cNvSpPr txBox="1"/>
          <p:nvPr/>
        </p:nvSpPr>
        <p:spPr>
          <a:xfrm>
            <a:off x="6855714" y="2252264"/>
            <a:ext cx="4000500" cy="123913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非标准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CDC 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无法应用社区结构演进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用户手动操作触发结构演进</a:t>
            </a:r>
          </a:p>
        </p:txBody>
      </p:sp>
    </p:spTree>
    <p:extLst>
      <p:ext uri="{BB962C8B-B14F-4D97-AF65-F5344CB8AC3E}">
        <p14:creationId xmlns:p14="http://schemas.microsoft.com/office/powerpoint/2010/main" val="311851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804" name="image 8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805" name="Object 8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807" name="Object 807"/>
          <p:cNvSpPr txBox="1"/>
          <p:nvPr/>
        </p:nvSpPr>
        <p:spPr>
          <a:xfrm>
            <a:off x="6855714" y="2256916"/>
            <a:ext cx="4000500" cy="107276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01916" y="1801241"/>
            <a:ext cx="3764153" cy="414020"/>
          </a:xfrm>
          <a:prstGeom prst="rect">
            <a:avLst/>
          </a:prstGeom>
        </p:spPr>
      </p:pic>
      <p:sp>
        <p:nvSpPr>
          <p:cNvPr id="809" name="Object 809"/>
          <p:cNvSpPr txBox="1"/>
          <p:nvPr/>
        </p:nvSpPr>
        <p:spPr>
          <a:xfrm>
            <a:off x="7517581" y="2086169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Source</a:t>
            </a: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改造</a:t>
            </a:r>
          </a:p>
        </p:txBody>
      </p:sp>
      <p:pic>
        <p:nvPicPr>
          <p:cNvPr id="98018" name="image 80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39836" y="2076644"/>
            <a:ext cx="5963801" cy="3654196"/>
          </a:xfrm>
          <a:prstGeom prst="rect">
            <a:avLst/>
          </a:prstGeom>
        </p:spPr>
      </p:pic>
      <p:pic>
        <p:nvPicPr>
          <p:cNvPr id="98019" name="image 80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080828" y="2010604"/>
            <a:ext cx="353441" cy="37134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F90551EF-11A4-D0A1-DF4C-3094D50077A7}"/>
              </a:ext>
            </a:extLst>
          </p:cNvPr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ODS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同步结构演进</a:t>
            </a:r>
          </a:p>
        </p:txBody>
      </p:sp>
      <p:sp>
        <p:nvSpPr>
          <p:cNvPr id="12" name="Object 807">
            <a:extLst>
              <a:ext uri="{FF2B5EF4-FFF2-40B4-BE49-F238E27FC236}">
                <a16:creationId xmlns:a16="http://schemas.microsoft.com/office/drawing/2014/main" id="{343FB373-9593-CD2B-840A-DA1663560ECC}"/>
              </a:ext>
            </a:extLst>
          </p:cNvPr>
          <p:cNvSpPr txBox="1"/>
          <p:nvPr/>
        </p:nvSpPr>
        <p:spPr>
          <a:xfrm>
            <a:off x="7072954" y="2527667"/>
            <a:ext cx="4000500" cy="123913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en-US" altLang="zh-CN" sz="1400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Binlog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消息整合处理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en-US" altLang="zh-CN" sz="1400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Binlog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中间件结构变化消息补充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1D2981-4775-454C-2F65-FC8A27CBF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785" y="2287161"/>
            <a:ext cx="5519053" cy="34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1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4010" name="Object 4010"/>
          <p:cNvSpPr txBox="1"/>
          <p:nvPr/>
        </p:nvSpPr>
        <p:spPr>
          <a:xfrm>
            <a:off x="5335270" y="3592067"/>
            <a:ext cx="36449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100" b="0" i="0" dirty="0">
                <a:blipFill>
                  <a:blip r:embed="rId10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The background</a:t>
            </a:r>
            <a:endParaRPr lang="zh-CN" altLang="en-US" sz="2100" b="0" i="0" dirty="0">
              <a:blipFill>
                <a:blip r:embed="rId10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11" name="image 40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336667" y="2775331"/>
            <a:ext cx="4263898" cy="1773427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5346192" y="2848356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湖仓介绍</a:t>
            </a:r>
          </a:p>
        </p:txBody>
      </p:sp>
      <p:pic>
        <p:nvPicPr>
          <p:cNvPr id="94013" name="image 40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4014" name="image 401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419350" y="1839595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804" name="image 8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805" name="Object 8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807" name="Object 807"/>
          <p:cNvSpPr txBox="1"/>
          <p:nvPr/>
        </p:nvSpPr>
        <p:spPr>
          <a:xfrm>
            <a:off x="6855714" y="2256916"/>
            <a:ext cx="4000500" cy="107276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01916" y="1801241"/>
            <a:ext cx="3764153" cy="414020"/>
          </a:xfrm>
          <a:prstGeom prst="rect">
            <a:avLst/>
          </a:prstGeom>
        </p:spPr>
      </p:pic>
      <p:sp>
        <p:nvSpPr>
          <p:cNvPr id="809" name="Object 809"/>
          <p:cNvSpPr txBox="1"/>
          <p:nvPr/>
        </p:nvSpPr>
        <p:spPr>
          <a:xfrm>
            <a:off x="7517581" y="2086169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Sink</a:t>
            </a: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改造</a:t>
            </a:r>
          </a:p>
        </p:txBody>
      </p:sp>
      <p:pic>
        <p:nvPicPr>
          <p:cNvPr id="98018" name="image 80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67809" y="1860488"/>
            <a:ext cx="6070665" cy="3654196"/>
          </a:xfrm>
          <a:prstGeom prst="rect">
            <a:avLst/>
          </a:prstGeom>
        </p:spPr>
      </p:pic>
      <p:pic>
        <p:nvPicPr>
          <p:cNvPr id="98019" name="image 80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080828" y="2010604"/>
            <a:ext cx="353441" cy="37134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F90551EF-11A4-D0A1-DF4C-3094D50077A7}"/>
              </a:ext>
            </a:extLst>
          </p:cNvPr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ODS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同步结构演进</a:t>
            </a:r>
          </a:p>
        </p:txBody>
      </p:sp>
      <p:sp>
        <p:nvSpPr>
          <p:cNvPr id="12" name="Object 807">
            <a:extLst>
              <a:ext uri="{FF2B5EF4-FFF2-40B4-BE49-F238E27FC236}">
                <a16:creationId xmlns:a16="http://schemas.microsoft.com/office/drawing/2014/main" id="{343FB373-9593-CD2B-840A-DA1663560ECC}"/>
              </a:ext>
            </a:extLst>
          </p:cNvPr>
          <p:cNvSpPr txBox="1"/>
          <p:nvPr/>
        </p:nvSpPr>
        <p:spPr>
          <a:xfrm>
            <a:off x="7072954" y="2527667"/>
            <a:ext cx="4000500" cy="123913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新建</a:t>
            </a:r>
            <a:r>
              <a:rPr kumimoji="1" lang="en-US" altLang="zh-CN" sz="1400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cdc-tmp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Connector,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预处理（元数据提取，比较键生产，计算列生成）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Target-table 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为写入目标</a:t>
            </a:r>
            <a:r>
              <a:rPr kumimoji="1" lang="en-US" altLang="zh-CN" sz="1400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248C21-B3BB-D24C-4A95-3754F9A71D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99" y="2086169"/>
            <a:ext cx="5723848" cy="2697285"/>
          </a:xfrm>
          <a:prstGeom prst="rect">
            <a:avLst/>
          </a:prstGeom>
        </p:spPr>
      </p:pic>
      <p:sp>
        <p:nvSpPr>
          <p:cNvPr id="8" name="Object 809">
            <a:extLst>
              <a:ext uri="{FF2B5EF4-FFF2-40B4-BE49-F238E27FC236}">
                <a16:creationId xmlns:a16="http://schemas.microsoft.com/office/drawing/2014/main" id="{EBD4762E-C650-6BA0-5608-6A0C5CE6ACA3}"/>
              </a:ext>
            </a:extLst>
          </p:cNvPr>
          <p:cNvSpPr txBox="1"/>
          <p:nvPr/>
        </p:nvSpPr>
        <p:spPr>
          <a:xfrm>
            <a:off x="7517581" y="3983726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支持情况</a:t>
            </a:r>
          </a:p>
        </p:txBody>
      </p:sp>
      <p:pic>
        <p:nvPicPr>
          <p:cNvPr id="9" name="image 8019">
            <a:extLst>
              <a:ext uri="{FF2B5EF4-FFF2-40B4-BE49-F238E27FC236}">
                <a16:creationId xmlns:a16="http://schemas.microsoft.com/office/drawing/2014/main" id="{AB11E7D5-646D-E278-CECD-E888D812EAF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080828" y="3908161"/>
            <a:ext cx="353441" cy="371348"/>
          </a:xfrm>
          <a:prstGeom prst="rect">
            <a:avLst/>
          </a:prstGeom>
        </p:spPr>
      </p:pic>
      <p:sp>
        <p:nvSpPr>
          <p:cNvPr id="11" name="Object 807">
            <a:extLst>
              <a:ext uri="{FF2B5EF4-FFF2-40B4-BE49-F238E27FC236}">
                <a16:creationId xmlns:a16="http://schemas.microsoft.com/office/drawing/2014/main" id="{F44C41CC-43C8-FEC1-20B2-A29F7B20C236}"/>
              </a:ext>
            </a:extLst>
          </p:cNvPr>
          <p:cNvSpPr txBox="1"/>
          <p:nvPr/>
        </p:nvSpPr>
        <p:spPr>
          <a:xfrm>
            <a:off x="7083742" y="4429583"/>
            <a:ext cx="4000500" cy="123913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添加列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修改列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删除列和修改列名暂不支持</a:t>
            </a:r>
          </a:p>
        </p:txBody>
      </p:sp>
    </p:spTree>
    <p:extLst>
      <p:ext uri="{BB962C8B-B14F-4D97-AF65-F5344CB8AC3E}">
        <p14:creationId xmlns:p14="http://schemas.microsoft.com/office/powerpoint/2010/main" val="349021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9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11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B43471E0-A5C2-211A-8F62-23EEEBFCE5D5}"/>
              </a:ext>
            </a:extLst>
          </p:cNvPr>
          <p:cNvSpPr txBox="1"/>
          <p:nvPr/>
        </p:nvSpPr>
        <p:spPr>
          <a:xfrm>
            <a:off x="482599" y="1092071"/>
            <a:ext cx="6453910" cy="65360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离线增量场景</a:t>
            </a:r>
          </a:p>
        </p:txBody>
      </p:sp>
      <p:sp>
        <p:nvSpPr>
          <p:cNvPr id="9" name="圆角矩形 34">
            <a:extLst>
              <a:ext uri="{FF2B5EF4-FFF2-40B4-BE49-F238E27FC236}">
                <a16:creationId xmlns:a16="http://schemas.microsoft.com/office/drawing/2014/main" id="{39ADE518-5E7B-CA2D-4FD8-5480B299FD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2599" y="2184711"/>
            <a:ext cx="3812439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Snapshot 1</a:t>
            </a:r>
          </a:p>
        </p:txBody>
      </p:sp>
      <p:sp>
        <p:nvSpPr>
          <p:cNvPr id="11" name="圆角矩形 34">
            <a:extLst>
              <a:ext uri="{FF2B5EF4-FFF2-40B4-BE49-F238E27FC236}">
                <a16:creationId xmlns:a16="http://schemas.microsoft.com/office/drawing/2014/main" id="{F9507DC3-50E8-E5F3-6FFE-763B323B7B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82600" y="4203543"/>
            <a:ext cx="3812439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Snapshot 2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BD6C562A-489E-1970-D973-BAAA67A094E2}"/>
              </a:ext>
            </a:extLst>
          </p:cNvPr>
          <p:cNvSpPr/>
          <p:nvPr/>
        </p:nvSpPr>
        <p:spPr>
          <a:xfrm>
            <a:off x="1904486" y="3030884"/>
            <a:ext cx="968664" cy="11278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34">
            <a:extLst>
              <a:ext uri="{FF2B5EF4-FFF2-40B4-BE49-F238E27FC236}">
                <a16:creationId xmlns:a16="http://schemas.microsoft.com/office/drawing/2014/main" id="{DC1877A9-3636-F7D9-480A-56B1A995EF9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999039" y="3102869"/>
            <a:ext cx="2533535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Incremental Scan</a:t>
            </a:r>
          </a:p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Delta +I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DDE5204-20D0-47AC-D3E9-7C4D7983F8F5}"/>
              </a:ext>
            </a:extLst>
          </p:cNvPr>
          <p:cNvCxnSpPr/>
          <p:nvPr/>
        </p:nvCxnSpPr>
        <p:spPr>
          <a:xfrm>
            <a:off x="2780145" y="3503542"/>
            <a:ext cx="204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圆角矩形 34">
            <a:extLst>
              <a:ext uri="{FF2B5EF4-FFF2-40B4-BE49-F238E27FC236}">
                <a16:creationId xmlns:a16="http://schemas.microsoft.com/office/drawing/2014/main" id="{340B8D3D-76A1-4FAD-C02D-37E5831B948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2677" y="3102868"/>
            <a:ext cx="2533535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Paimon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Table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6FA7F68-BE91-4F57-C688-41D1486F280B}"/>
              </a:ext>
            </a:extLst>
          </p:cNvPr>
          <p:cNvCxnSpPr/>
          <p:nvPr/>
        </p:nvCxnSpPr>
        <p:spPr>
          <a:xfrm>
            <a:off x="7532574" y="3530600"/>
            <a:ext cx="1210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3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702" name="image 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03" name="Object 7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704" name="image 7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705" name="Object 705"/>
            <p:cNvSpPr txBox="1"/>
            <p:nvPr/>
          </p:nvSpPr>
          <p:spPr>
            <a:xfrm>
              <a:off x="3117215" y="488568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706" name="image 7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28801" y="4871466"/>
            <a:ext cx="2483485" cy="625348"/>
          </a:xfrm>
          <a:prstGeom prst="rect">
            <a:avLst/>
          </a:prstGeom>
        </p:spPr>
      </p:pic>
      <p:pic>
        <p:nvPicPr>
          <p:cNvPr id="9708" name="image 7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09116" y="4155440"/>
            <a:ext cx="2503170" cy="537210"/>
          </a:xfrm>
          <a:prstGeom prst="rect">
            <a:avLst/>
          </a:prstGeom>
        </p:spPr>
      </p:pic>
      <p:sp>
        <p:nvSpPr>
          <p:cNvPr id="709" name="Object 709"/>
          <p:cNvSpPr txBox="1"/>
          <p:nvPr/>
        </p:nvSpPr>
        <p:spPr>
          <a:xfrm>
            <a:off x="1318641" y="4164965"/>
            <a:ext cx="24765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基于快照查询</a:t>
            </a:r>
          </a:p>
        </p:txBody>
      </p:sp>
      <p:pic>
        <p:nvPicPr>
          <p:cNvPr id="97010" name="image 7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842383" y="4871466"/>
            <a:ext cx="2495296" cy="625348"/>
          </a:xfrm>
          <a:prstGeom prst="rect">
            <a:avLst/>
          </a:prstGeom>
        </p:spPr>
      </p:pic>
      <p:pic>
        <p:nvPicPr>
          <p:cNvPr id="97012" name="image 70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842383" y="4155440"/>
            <a:ext cx="2495296" cy="537210"/>
          </a:xfrm>
          <a:prstGeom prst="rect">
            <a:avLst/>
          </a:prstGeom>
        </p:spPr>
      </p:pic>
      <p:sp>
        <p:nvSpPr>
          <p:cNvPr id="7013" name="Object 7013"/>
          <p:cNvSpPr txBox="1"/>
          <p:nvPr/>
        </p:nvSpPr>
        <p:spPr>
          <a:xfrm>
            <a:off x="4851908" y="4164965"/>
            <a:ext cx="24638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只能获取</a:t>
            </a:r>
            <a:r>
              <a:rPr lang="en-US" altLang="zh-CN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+I</a:t>
            </a: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</a:t>
            </a:r>
          </a:p>
        </p:txBody>
      </p:sp>
      <p:pic>
        <p:nvPicPr>
          <p:cNvPr id="97014" name="image 7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361933" y="4871466"/>
            <a:ext cx="2564638" cy="625348"/>
          </a:xfrm>
          <a:prstGeom prst="rect">
            <a:avLst/>
          </a:prstGeom>
        </p:spPr>
      </p:pic>
      <p:pic>
        <p:nvPicPr>
          <p:cNvPr id="97016" name="image 70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361933" y="4155440"/>
            <a:ext cx="2481453" cy="517398"/>
          </a:xfrm>
          <a:prstGeom prst="rect">
            <a:avLst/>
          </a:prstGeom>
        </p:spPr>
      </p:pic>
      <p:sp>
        <p:nvSpPr>
          <p:cNvPr id="7017" name="Object 7017"/>
          <p:cNvSpPr txBox="1"/>
          <p:nvPr/>
        </p:nvSpPr>
        <p:spPr>
          <a:xfrm>
            <a:off x="8371458" y="4164965"/>
            <a:ext cx="2451100" cy="5207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Tag</a:t>
            </a: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构建依赖外部</a:t>
            </a:r>
          </a:p>
        </p:txBody>
      </p:sp>
      <p:pic>
        <p:nvPicPr>
          <p:cNvPr id="97018" name="image 701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074926" y="2937129"/>
            <a:ext cx="991235" cy="950722"/>
          </a:xfrm>
          <a:prstGeom prst="rect">
            <a:avLst/>
          </a:prstGeom>
        </p:spPr>
      </p:pic>
      <p:pic>
        <p:nvPicPr>
          <p:cNvPr id="97019" name="image 70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8353" y="2916936"/>
            <a:ext cx="943356" cy="991235"/>
          </a:xfrm>
          <a:prstGeom prst="rect">
            <a:avLst/>
          </a:prstGeom>
        </p:spPr>
      </p:pic>
      <p:pic>
        <p:nvPicPr>
          <p:cNvPr id="97020" name="image 70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114028" y="2943987"/>
            <a:ext cx="991235" cy="937006"/>
          </a:xfrm>
          <a:prstGeom prst="rect">
            <a:avLst/>
          </a:prstGeom>
        </p:spPr>
      </p:pic>
      <p:pic>
        <p:nvPicPr>
          <p:cNvPr id="97021" name="image 702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330325" y="2215643"/>
            <a:ext cx="2520823" cy="1777492"/>
          </a:xfrm>
          <a:prstGeom prst="rect">
            <a:avLst/>
          </a:prstGeom>
        </p:spPr>
      </p:pic>
      <p:pic>
        <p:nvPicPr>
          <p:cNvPr id="97022" name="image 7022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826254" y="2215642"/>
            <a:ext cx="2520823" cy="1949323"/>
          </a:xfrm>
          <a:prstGeom prst="rect">
            <a:avLst/>
          </a:prstGeom>
        </p:spPr>
      </p:pic>
      <p:pic>
        <p:nvPicPr>
          <p:cNvPr id="97023" name="image 702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322056" y="2215642"/>
            <a:ext cx="2520823" cy="1949323"/>
          </a:xfrm>
          <a:prstGeom prst="rect">
            <a:avLst/>
          </a:prstGeom>
        </p:spPr>
      </p:pic>
      <p:pic>
        <p:nvPicPr>
          <p:cNvPr id="97024" name="image 7024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196086" y="4690110"/>
            <a:ext cx="2616200" cy="19050"/>
          </a:xfrm>
          <a:prstGeom prst="rect">
            <a:avLst/>
          </a:prstGeom>
        </p:spPr>
      </p:pic>
      <p:pic>
        <p:nvPicPr>
          <p:cNvPr id="97025" name="image 702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4721479" y="4690110"/>
            <a:ext cx="2616200" cy="19050"/>
          </a:xfrm>
          <a:prstGeom prst="rect">
            <a:avLst/>
          </a:prstGeom>
        </p:spPr>
      </p:pic>
      <p:pic>
        <p:nvPicPr>
          <p:cNvPr id="97026" name="image 702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8246999" y="4690110"/>
            <a:ext cx="2616200" cy="1905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46AA7EB6-C874-E27F-BF54-35235FEDAAE9}"/>
              </a:ext>
            </a:extLst>
          </p:cNvPr>
          <p:cNvSpPr txBox="1"/>
          <p:nvPr/>
        </p:nvSpPr>
        <p:spPr>
          <a:xfrm>
            <a:off x="482600" y="1092071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离线增量场景</a:t>
            </a:r>
          </a:p>
        </p:txBody>
      </p:sp>
    </p:spTree>
    <p:extLst>
      <p:ext uri="{BB962C8B-B14F-4D97-AF65-F5344CB8AC3E}">
        <p14:creationId xmlns:p14="http://schemas.microsoft.com/office/powerpoint/2010/main" val="526035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9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11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B43471E0-A5C2-211A-8F62-23EEEBFCE5D5}"/>
              </a:ext>
            </a:extLst>
          </p:cNvPr>
          <p:cNvSpPr txBox="1"/>
          <p:nvPr/>
        </p:nvSpPr>
        <p:spPr>
          <a:xfrm>
            <a:off x="482599" y="1092071"/>
            <a:ext cx="6453910" cy="65360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离线增量场景</a:t>
            </a:r>
          </a:p>
        </p:txBody>
      </p:sp>
      <p:sp>
        <p:nvSpPr>
          <p:cNvPr id="9" name="圆角矩形 34">
            <a:extLst>
              <a:ext uri="{FF2B5EF4-FFF2-40B4-BE49-F238E27FC236}">
                <a16:creationId xmlns:a16="http://schemas.microsoft.com/office/drawing/2014/main" id="{39ADE518-5E7B-CA2D-4FD8-5480B299FD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2599" y="3102869"/>
            <a:ext cx="3812439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TimeStamp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1</a:t>
            </a:r>
          </a:p>
        </p:txBody>
      </p:sp>
      <p:sp>
        <p:nvSpPr>
          <p:cNvPr id="11" name="圆角矩形 34">
            <a:extLst>
              <a:ext uri="{FF2B5EF4-FFF2-40B4-BE49-F238E27FC236}">
                <a16:creationId xmlns:a16="http://schemas.microsoft.com/office/drawing/2014/main" id="{F9507DC3-50E8-E5F3-6FFE-763B323B7B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82600" y="5121701"/>
            <a:ext cx="3812439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TimeStamp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2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BD6C562A-489E-1970-D973-BAAA67A094E2}"/>
              </a:ext>
            </a:extLst>
          </p:cNvPr>
          <p:cNvSpPr/>
          <p:nvPr/>
        </p:nvSpPr>
        <p:spPr>
          <a:xfrm>
            <a:off x="1904486" y="3949042"/>
            <a:ext cx="968664" cy="11278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34">
            <a:extLst>
              <a:ext uri="{FF2B5EF4-FFF2-40B4-BE49-F238E27FC236}">
                <a16:creationId xmlns:a16="http://schemas.microsoft.com/office/drawing/2014/main" id="{DC1877A9-3636-F7D9-480A-56B1A995EF9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999039" y="4021027"/>
            <a:ext cx="2533535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Incremental Scan</a:t>
            </a:r>
          </a:p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Delta +I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DDE5204-20D0-47AC-D3E9-7C4D7983F8F5}"/>
              </a:ext>
            </a:extLst>
          </p:cNvPr>
          <p:cNvCxnSpPr/>
          <p:nvPr/>
        </p:nvCxnSpPr>
        <p:spPr>
          <a:xfrm>
            <a:off x="2780145" y="4421700"/>
            <a:ext cx="204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圆角矩形 34">
            <a:extLst>
              <a:ext uri="{FF2B5EF4-FFF2-40B4-BE49-F238E27FC236}">
                <a16:creationId xmlns:a16="http://schemas.microsoft.com/office/drawing/2014/main" id="{340B8D3D-76A1-4FAD-C02D-37E5831B948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2677" y="4021026"/>
            <a:ext cx="2533535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Paimon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Table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6FA7F68-BE91-4F57-C688-41D1486F280B}"/>
              </a:ext>
            </a:extLst>
          </p:cNvPr>
          <p:cNvCxnSpPr/>
          <p:nvPr/>
        </p:nvCxnSpPr>
        <p:spPr>
          <a:xfrm>
            <a:off x="7532574" y="4448758"/>
            <a:ext cx="1210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Object 807">
            <a:extLst>
              <a:ext uri="{FF2B5EF4-FFF2-40B4-BE49-F238E27FC236}">
                <a16:creationId xmlns:a16="http://schemas.microsoft.com/office/drawing/2014/main" id="{BA11A6B7-41E6-56BC-1A76-58704FF4FBDB}"/>
              </a:ext>
            </a:extLst>
          </p:cNvPr>
          <p:cNvSpPr txBox="1"/>
          <p:nvPr/>
        </p:nvSpPr>
        <p:spPr>
          <a:xfrm>
            <a:off x="482599" y="1854006"/>
            <a:ext cx="4837545" cy="1160084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引入基于时间戳增量查询，解决基于快照查询使用难度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通过时间戳转换为具体快照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en-US" altLang="zh-CN" sz="1400" dirty="0">
                <a:hlinkClick r:id="rId13"/>
              </a:rPr>
              <a:t>https://github.com/apache/incubator-paimon/pull/1470</a:t>
            </a: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041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9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11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B43471E0-A5C2-211A-8F62-23EEEBFCE5D5}"/>
              </a:ext>
            </a:extLst>
          </p:cNvPr>
          <p:cNvSpPr txBox="1"/>
          <p:nvPr/>
        </p:nvSpPr>
        <p:spPr>
          <a:xfrm>
            <a:off x="482599" y="1092071"/>
            <a:ext cx="6453910" cy="65360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离线增量场景</a:t>
            </a:r>
          </a:p>
        </p:txBody>
      </p:sp>
      <p:sp>
        <p:nvSpPr>
          <p:cNvPr id="9" name="圆角矩形 34">
            <a:extLst>
              <a:ext uri="{FF2B5EF4-FFF2-40B4-BE49-F238E27FC236}">
                <a16:creationId xmlns:a16="http://schemas.microsoft.com/office/drawing/2014/main" id="{39ADE518-5E7B-CA2D-4FD8-5480B299FD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2599" y="3102869"/>
            <a:ext cx="3812439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TimeStamp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1</a:t>
            </a:r>
          </a:p>
        </p:txBody>
      </p:sp>
      <p:sp>
        <p:nvSpPr>
          <p:cNvPr id="11" name="圆角矩形 34">
            <a:extLst>
              <a:ext uri="{FF2B5EF4-FFF2-40B4-BE49-F238E27FC236}">
                <a16:creationId xmlns:a16="http://schemas.microsoft.com/office/drawing/2014/main" id="{F9507DC3-50E8-E5F3-6FFE-763B323B7B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82600" y="5121701"/>
            <a:ext cx="3812439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TimeStamp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2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BD6C562A-489E-1970-D973-BAAA67A094E2}"/>
              </a:ext>
            </a:extLst>
          </p:cNvPr>
          <p:cNvSpPr/>
          <p:nvPr/>
        </p:nvSpPr>
        <p:spPr>
          <a:xfrm>
            <a:off x="1904486" y="3949042"/>
            <a:ext cx="968664" cy="11278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34">
            <a:extLst>
              <a:ext uri="{FF2B5EF4-FFF2-40B4-BE49-F238E27FC236}">
                <a16:creationId xmlns:a16="http://schemas.microsoft.com/office/drawing/2014/main" id="{DC1877A9-3636-F7D9-480A-56B1A995EF9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999039" y="4021027"/>
            <a:ext cx="2533535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Incremental Scan</a:t>
            </a:r>
          </a:p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Change Log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DDE5204-20D0-47AC-D3E9-7C4D7983F8F5}"/>
              </a:ext>
            </a:extLst>
          </p:cNvPr>
          <p:cNvCxnSpPr/>
          <p:nvPr/>
        </p:nvCxnSpPr>
        <p:spPr>
          <a:xfrm>
            <a:off x="2780145" y="4421700"/>
            <a:ext cx="204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圆角矩形 34">
            <a:extLst>
              <a:ext uri="{FF2B5EF4-FFF2-40B4-BE49-F238E27FC236}">
                <a16:creationId xmlns:a16="http://schemas.microsoft.com/office/drawing/2014/main" id="{340B8D3D-76A1-4FAD-C02D-37E5831B948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2677" y="4021026"/>
            <a:ext cx="2533535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Paimon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Table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6FA7F68-BE91-4F57-C688-41D1486F280B}"/>
              </a:ext>
            </a:extLst>
          </p:cNvPr>
          <p:cNvCxnSpPr/>
          <p:nvPr/>
        </p:nvCxnSpPr>
        <p:spPr>
          <a:xfrm>
            <a:off x="7532574" y="4448758"/>
            <a:ext cx="1210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Object 807">
            <a:extLst>
              <a:ext uri="{FF2B5EF4-FFF2-40B4-BE49-F238E27FC236}">
                <a16:creationId xmlns:a16="http://schemas.microsoft.com/office/drawing/2014/main" id="{BA11A6B7-41E6-56BC-1A76-58704FF4FBDB}"/>
              </a:ext>
            </a:extLst>
          </p:cNvPr>
          <p:cNvSpPr txBox="1"/>
          <p:nvPr/>
        </p:nvSpPr>
        <p:spPr>
          <a:xfrm>
            <a:off x="482598" y="1854006"/>
            <a:ext cx="6130637" cy="1160084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默认只能获取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+I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引入 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– U + U – D 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支持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incremental-between-scan-mode = changelog</a:t>
            </a: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en-US" altLang="zh-CN" sz="1400" dirty="0">
                <a:hlinkClick r:id="rId13"/>
              </a:rPr>
              <a:t>https://github.com/apache/incubator-paimon/pull/1910</a:t>
            </a: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191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9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11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B43471E0-A5C2-211A-8F62-23EEEBFCE5D5}"/>
              </a:ext>
            </a:extLst>
          </p:cNvPr>
          <p:cNvSpPr txBox="1"/>
          <p:nvPr/>
        </p:nvSpPr>
        <p:spPr>
          <a:xfrm>
            <a:off x="482599" y="1092071"/>
            <a:ext cx="6453910" cy="65360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离线增量场景</a:t>
            </a:r>
          </a:p>
        </p:txBody>
      </p:sp>
      <p:sp>
        <p:nvSpPr>
          <p:cNvPr id="9" name="圆角矩形 34">
            <a:extLst>
              <a:ext uri="{FF2B5EF4-FFF2-40B4-BE49-F238E27FC236}">
                <a16:creationId xmlns:a16="http://schemas.microsoft.com/office/drawing/2014/main" id="{39ADE518-5E7B-CA2D-4FD8-5480B299FD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2599" y="3102869"/>
            <a:ext cx="3812439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Tag tag-snapshot-2</a:t>
            </a:r>
          </a:p>
        </p:txBody>
      </p:sp>
      <p:sp>
        <p:nvSpPr>
          <p:cNvPr id="11" name="圆角矩形 34">
            <a:extLst>
              <a:ext uri="{FF2B5EF4-FFF2-40B4-BE49-F238E27FC236}">
                <a16:creationId xmlns:a16="http://schemas.microsoft.com/office/drawing/2014/main" id="{F9507DC3-50E8-E5F3-6FFE-763B323B7B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82600" y="5121701"/>
            <a:ext cx="3812439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Tag tag-snapshot-4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BD6C562A-489E-1970-D973-BAAA67A094E2}"/>
              </a:ext>
            </a:extLst>
          </p:cNvPr>
          <p:cNvSpPr/>
          <p:nvPr/>
        </p:nvSpPr>
        <p:spPr>
          <a:xfrm>
            <a:off x="1904486" y="3949042"/>
            <a:ext cx="968664" cy="11278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34">
            <a:extLst>
              <a:ext uri="{FF2B5EF4-FFF2-40B4-BE49-F238E27FC236}">
                <a16:creationId xmlns:a16="http://schemas.microsoft.com/office/drawing/2014/main" id="{DC1877A9-3636-F7D9-480A-56B1A995EF9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999039" y="4021027"/>
            <a:ext cx="2533535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Incremental Scan</a:t>
            </a:r>
          </a:p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Change Log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DDE5204-20D0-47AC-D3E9-7C4D7983F8F5}"/>
              </a:ext>
            </a:extLst>
          </p:cNvPr>
          <p:cNvCxnSpPr/>
          <p:nvPr/>
        </p:nvCxnSpPr>
        <p:spPr>
          <a:xfrm>
            <a:off x="2780145" y="4421700"/>
            <a:ext cx="204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圆角矩形 34">
            <a:extLst>
              <a:ext uri="{FF2B5EF4-FFF2-40B4-BE49-F238E27FC236}">
                <a16:creationId xmlns:a16="http://schemas.microsoft.com/office/drawing/2014/main" id="{340B8D3D-76A1-4FAD-C02D-37E5831B948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42677" y="4021026"/>
            <a:ext cx="2533535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Paimon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Table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6FA7F68-BE91-4F57-C688-41D1486F280B}"/>
              </a:ext>
            </a:extLst>
          </p:cNvPr>
          <p:cNvCxnSpPr/>
          <p:nvPr/>
        </p:nvCxnSpPr>
        <p:spPr>
          <a:xfrm>
            <a:off x="7532574" y="4448758"/>
            <a:ext cx="1210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Object 807">
            <a:extLst>
              <a:ext uri="{FF2B5EF4-FFF2-40B4-BE49-F238E27FC236}">
                <a16:creationId xmlns:a16="http://schemas.microsoft.com/office/drawing/2014/main" id="{BA11A6B7-41E6-56BC-1A76-58704FF4FBDB}"/>
              </a:ext>
            </a:extLst>
          </p:cNvPr>
          <p:cNvSpPr txBox="1"/>
          <p:nvPr/>
        </p:nvSpPr>
        <p:spPr>
          <a:xfrm>
            <a:off x="482598" y="1854006"/>
            <a:ext cx="6130637" cy="1160084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批处理定期写入，自定义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Tag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更适合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引入批处理结束阶段，自动根据规则创建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TAG</a:t>
            </a: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en-US" altLang="zh-CN" sz="1400" dirty="0">
                <a:hlinkClick r:id="rId13"/>
              </a:rPr>
              <a:t>https://github.com/apache/incubator-paimon/pull/2469</a:t>
            </a: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138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804" name="image 8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805" name="Object 8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807" name="Object 807"/>
          <p:cNvSpPr txBox="1"/>
          <p:nvPr/>
        </p:nvSpPr>
        <p:spPr>
          <a:xfrm>
            <a:off x="6855714" y="2256916"/>
            <a:ext cx="4000500" cy="107276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01916" y="1801241"/>
            <a:ext cx="3764153" cy="414020"/>
          </a:xfrm>
          <a:prstGeom prst="rect">
            <a:avLst/>
          </a:prstGeom>
        </p:spPr>
      </p:pic>
      <p:sp>
        <p:nvSpPr>
          <p:cNvPr id="809" name="Object 809"/>
          <p:cNvSpPr txBox="1"/>
          <p:nvPr/>
        </p:nvSpPr>
        <p:spPr>
          <a:xfrm>
            <a:off x="7517581" y="2086169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定期组件冒烟</a:t>
            </a:r>
          </a:p>
        </p:txBody>
      </p:sp>
      <p:pic>
        <p:nvPicPr>
          <p:cNvPr id="98018" name="image 80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39836" y="2076644"/>
            <a:ext cx="5963801" cy="3654196"/>
          </a:xfrm>
          <a:prstGeom prst="rect">
            <a:avLst/>
          </a:prstGeom>
        </p:spPr>
      </p:pic>
      <p:pic>
        <p:nvPicPr>
          <p:cNvPr id="98019" name="image 80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080828" y="2010604"/>
            <a:ext cx="353441" cy="37134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F90551EF-11A4-D0A1-DF4C-3094D50077A7}"/>
              </a:ext>
            </a:extLst>
          </p:cNvPr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其他优化</a:t>
            </a:r>
          </a:p>
        </p:txBody>
      </p:sp>
      <p:sp>
        <p:nvSpPr>
          <p:cNvPr id="12" name="Object 807">
            <a:extLst>
              <a:ext uri="{FF2B5EF4-FFF2-40B4-BE49-F238E27FC236}">
                <a16:creationId xmlns:a16="http://schemas.microsoft.com/office/drawing/2014/main" id="{343FB373-9593-CD2B-840A-DA1663560ECC}"/>
              </a:ext>
            </a:extLst>
          </p:cNvPr>
          <p:cNvSpPr txBox="1"/>
          <p:nvPr/>
        </p:nvSpPr>
        <p:spPr>
          <a:xfrm>
            <a:off x="7072954" y="2527667"/>
            <a:ext cx="4000500" cy="123913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构建常见场景的冒烟测试案例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多版本定期运行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5A90EE-33EE-3E1A-DE5B-3EF946C170A9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940619" y="2256917"/>
            <a:ext cx="5519928" cy="365419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37683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804" name="image 804"/>
            <p:cNvPicPr>
              <a:picLocks noChangeAspect="1"/>
            </p:cNvPicPr>
            <p:nvPr/>
          </p:nvPicPr>
          <p:blipFill>
            <a:blip r:embed="rId6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805" name="Object 8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8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807" name="Object 807"/>
          <p:cNvSpPr txBox="1"/>
          <p:nvPr/>
        </p:nvSpPr>
        <p:spPr>
          <a:xfrm>
            <a:off x="6855714" y="2256916"/>
            <a:ext cx="4000500" cy="107276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201916" y="1801241"/>
            <a:ext cx="3764153" cy="414020"/>
          </a:xfrm>
          <a:prstGeom prst="rect">
            <a:avLst/>
          </a:prstGeom>
        </p:spPr>
      </p:pic>
      <p:sp>
        <p:nvSpPr>
          <p:cNvPr id="809" name="Object 809"/>
          <p:cNvSpPr txBox="1"/>
          <p:nvPr/>
        </p:nvSpPr>
        <p:spPr>
          <a:xfrm>
            <a:off x="7517581" y="2086169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核心表质量监测</a:t>
            </a:r>
          </a:p>
        </p:txBody>
      </p:sp>
      <p:pic>
        <p:nvPicPr>
          <p:cNvPr id="98018" name="image 801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39836" y="2076644"/>
            <a:ext cx="5963801" cy="3654196"/>
          </a:xfrm>
          <a:prstGeom prst="rect">
            <a:avLst/>
          </a:prstGeom>
        </p:spPr>
      </p:pic>
      <p:pic>
        <p:nvPicPr>
          <p:cNvPr id="98019" name="image 80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080828" y="2010604"/>
            <a:ext cx="353441" cy="37134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F90551EF-11A4-D0A1-DF4C-3094D50077A7}"/>
              </a:ext>
            </a:extLst>
          </p:cNvPr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其他优化</a:t>
            </a:r>
          </a:p>
        </p:txBody>
      </p:sp>
      <p:sp>
        <p:nvSpPr>
          <p:cNvPr id="12" name="Object 807">
            <a:extLst>
              <a:ext uri="{FF2B5EF4-FFF2-40B4-BE49-F238E27FC236}">
                <a16:creationId xmlns:a16="http://schemas.microsoft.com/office/drawing/2014/main" id="{343FB373-9593-CD2B-840A-DA1663560ECC}"/>
              </a:ext>
            </a:extLst>
          </p:cNvPr>
          <p:cNvSpPr txBox="1"/>
          <p:nvPr/>
        </p:nvSpPr>
        <p:spPr>
          <a:xfrm>
            <a:off x="7072954" y="2527667"/>
            <a:ext cx="4000500" cy="123913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基于流读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Changelog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检测 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Offset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生成顺序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保障数据一致性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" name="圆角矩形 34">
            <a:extLst>
              <a:ext uri="{FF2B5EF4-FFF2-40B4-BE49-F238E27FC236}">
                <a16:creationId xmlns:a16="http://schemas.microsoft.com/office/drawing/2014/main" id="{7193B4F4-459C-9D93-1210-4D1A57B450F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52397" y="2392626"/>
            <a:ext cx="5508150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Paimon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ODS Primary Key Table</a:t>
            </a: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EB9D473F-893A-E7C9-FA19-501A6CB4E523}"/>
              </a:ext>
            </a:extLst>
          </p:cNvPr>
          <p:cNvSpPr/>
          <p:nvPr/>
        </p:nvSpPr>
        <p:spPr>
          <a:xfrm>
            <a:off x="1947250" y="3281873"/>
            <a:ext cx="3518444" cy="9190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ChangeLog</a:t>
            </a:r>
            <a:endParaRPr lang="zh-CN" altLang="en-US" dirty="0"/>
          </a:p>
        </p:txBody>
      </p:sp>
      <p:sp>
        <p:nvSpPr>
          <p:cNvPr id="7" name="圆角矩形 34">
            <a:extLst>
              <a:ext uri="{FF2B5EF4-FFF2-40B4-BE49-F238E27FC236}">
                <a16:creationId xmlns:a16="http://schemas.microsoft.com/office/drawing/2014/main" id="{36C8AB44-CF6B-3F4D-0768-465BA9FC2B1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52397" y="4288815"/>
            <a:ext cx="5508150" cy="801347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Offset </a:t>
            </a:r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顺序性</a:t>
            </a:r>
            <a:endParaRPr kumimoji="1" lang="en-US" altLang="zh-CN" sz="1400" kern="0" dirty="0">
              <a:solidFill>
                <a:prstClr val="white"/>
              </a:solidFill>
              <a:ea typeface="阿里巴巴普惠体 M"/>
            </a:endParaRPr>
          </a:p>
        </p:txBody>
      </p:sp>
    </p:spTree>
    <p:extLst>
      <p:ext uri="{BB962C8B-B14F-4D97-AF65-F5344CB8AC3E}">
        <p14:creationId xmlns:p14="http://schemas.microsoft.com/office/powerpoint/2010/main" val="2937421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804" name="image 8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805" name="Object 8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807" name="Object 807"/>
          <p:cNvSpPr txBox="1"/>
          <p:nvPr/>
        </p:nvSpPr>
        <p:spPr>
          <a:xfrm>
            <a:off x="6855714" y="2256916"/>
            <a:ext cx="4000500" cy="107276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01916" y="1801241"/>
            <a:ext cx="3764153" cy="414020"/>
          </a:xfrm>
          <a:prstGeom prst="rect">
            <a:avLst/>
          </a:prstGeom>
        </p:spPr>
      </p:pic>
      <p:sp>
        <p:nvSpPr>
          <p:cNvPr id="809" name="Object 809"/>
          <p:cNvSpPr txBox="1"/>
          <p:nvPr/>
        </p:nvSpPr>
        <p:spPr>
          <a:xfrm>
            <a:off x="7517581" y="2086169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表服务管理</a:t>
            </a:r>
          </a:p>
        </p:txBody>
      </p:sp>
      <p:pic>
        <p:nvPicPr>
          <p:cNvPr id="98018" name="image 80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16789" y="1917571"/>
            <a:ext cx="4379211" cy="3654196"/>
          </a:xfrm>
          <a:prstGeom prst="rect">
            <a:avLst/>
          </a:prstGeom>
        </p:spPr>
      </p:pic>
      <p:pic>
        <p:nvPicPr>
          <p:cNvPr id="98019" name="image 80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080828" y="2010604"/>
            <a:ext cx="353441" cy="37134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F90551EF-11A4-D0A1-DF4C-3094D50077A7}"/>
              </a:ext>
            </a:extLst>
          </p:cNvPr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其他优化</a:t>
            </a:r>
          </a:p>
        </p:txBody>
      </p:sp>
      <p:sp>
        <p:nvSpPr>
          <p:cNvPr id="12" name="Object 807">
            <a:extLst>
              <a:ext uri="{FF2B5EF4-FFF2-40B4-BE49-F238E27FC236}">
                <a16:creationId xmlns:a16="http://schemas.microsoft.com/office/drawing/2014/main" id="{343FB373-9593-CD2B-840A-DA1663560ECC}"/>
              </a:ext>
            </a:extLst>
          </p:cNvPr>
          <p:cNvSpPr txBox="1"/>
          <p:nvPr/>
        </p:nvSpPr>
        <p:spPr>
          <a:xfrm>
            <a:off x="7072954" y="2527667"/>
            <a:ext cx="4000500" cy="3307526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元数据管理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warehouse</a:t>
            </a: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支持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元数据操作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表元数据查看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表管理操作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僵尸文件清理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en-US" altLang="zh-CN" sz="1400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Zorder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独立</a:t>
            </a:r>
            <a:r>
              <a:rPr kumimoji="1" lang="en-US" altLang="zh-CN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Compaction</a:t>
            </a: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对接</a:t>
            </a:r>
            <a:r>
              <a:rPr kumimoji="1" lang="en-US" altLang="zh-CN" sz="1400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Amoro</a:t>
            </a: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742950" lvl="1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en-US" altLang="zh-CN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5F2475-3568-6187-976A-63146D6524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3008" y="2071618"/>
            <a:ext cx="3897618" cy="421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7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804" name="image 8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805" name="Object 8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807" name="Object 807"/>
          <p:cNvSpPr txBox="1"/>
          <p:nvPr/>
        </p:nvSpPr>
        <p:spPr>
          <a:xfrm>
            <a:off x="6855714" y="2256916"/>
            <a:ext cx="4000500" cy="1072769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endParaRPr kumimoji="1" lang="zh-CN" altLang="en-US" sz="1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01916" y="1801241"/>
            <a:ext cx="3764153" cy="41402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F90551EF-11A4-D0A1-DF4C-3094D50077A7}"/>
              </a:ext>
            </a:extLst>
          </p:cNvPr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其他优化参数汇总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9754936-86AE-70F1-1303-49D93A37A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772112"/>
              </p:ext>
            </p:extLst>
          </p:nvPr>
        </p:nvGraphicFramePr>
        <p:xfrm>
          <a:off x="838201" y="2008252"/>
          <a:ext cx="10370269" cy="3817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410">
                  <a:extLst>
                    <a:ext uri="{9D8B030D-6E8A-4147-A177-3AD203B41FA5}">
                      <a16:colId xmlns:a16="http://schemas.microsoft.com/office/drawing/2014/main" val="1174043939"/>
                    </a:ext>
                  </a:extLst>
                </a:gridCol>
                <a:gridCol w="3444526">
                  <a:extLst>
                    <a:ext uri="{9D8B030D-6E8A-4147-A177-3AD203B41FA5}">
                      <a16:colId xmlns:a16="http://schemas.microsoft.com/office/drawing/2014/main" val="1952119211"/>
                    </a:ext>
                  </a:extLst>
                </a:gridCol>
                <a:gridCol w="2608514">
                  <a:extLst>
                    <a:ext uri="{9D8B030D-6E8A-4147-A177-3AD203B41FA5}">
                      <a16:colId xmlns:a16="http://schemas.microsoft.com/office/drawing/2014/main" val="4025368258"/>
                    </a:ext>
                  </a:extLst>
                </a:gridCol>
                <a:gridCol w="3013819">
                  <a:extLst>
                    <a:ext uri="{9D8B030D-6E8A-4147-A177-3AD203B41FA5}">
                      <a16:colId xmlns:a16="http://schemas.microsoft.com/office/drawing/2014/main" val="1403637063"/>
                    </a:ext>
                  </a:extLst>
                </a:gridCol>
              </a:tblGrid>
              <a:tr h="37351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1600" b="0" dirty="0">
                        <a:solidFill>
                          <a:schemeClr val="bg1"/>
                        </a:solidFill>
                        <a:latin typeface="阿里巴巴普惠体 B" panose="00020600040101010101" pitchFamily="18" charset="-122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endParaRP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DA6474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b="1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参数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DA6474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b="1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使用说明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DA6474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b="1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推荐配置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DA6474"/>
                        </a:gs>
                      </a:gsLst>
                      <a:lin ang="108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50237783"/>
                  </a:ext>
                </a:extLst>
              </a:tr>
              <a:tr h="373511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写入相关</a:t>
                      </a:r>
                    </a:p>
                  </a:txBody>
                  <a:tcPr anchor="ctr"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write-manifest-cache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提升任务二次初始化性能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1024mb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79079351"/>
                  </a:ext>
                </a:extLst>
              </a:tr>
              <a:tr h="372871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1600" dirty="0">
                        <a:solidFill>
                          <a:schemeClr val="bg1"/>
                        </a:solidFill>
                        <a:latin typeface="阿里巴巴普惠体 B" panose="00020600040101010101" pitchFamily="18" charset="-122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endParaRP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  <a:sym typeface="+mn-ea"/>
                        </a:rPr>
                        <a:t>sequence.auto-padding</a:t>
                      </a:r>
                      <a:endParaRPr kumimoji="1" lang="zh-CN" altLang="en-US" sz="1600" dirty="0">
                        <a:solidFill>
                          <a:schemeClr val="bg1"/>
                        </a:solidFill>
                        <a:latin typeface="阿里巴巴普惠体 B" panose="00020600040101010101" pitchFamily="18" charset="-122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endParaRP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比较键的填充方式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根据比较键具体配置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80160684"/>
                  </a:ext>
                </a:extLst>
              </a:tr>
              <a:tr h="610255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kumimoji="1" lang="zh-CN" altLang="en-US" sz="1600" dirty="0">
                        <a:solidFill>
                          <a:schemeClr val="bg1"/>
                        </a:solidFill>
                        <a:latin typeface="阿里巴巴普惠体 B" panose="00020600040101010101" pitchFamily="18" charset="-122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endParaRP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  <a:sym typeface="+mn-ea"/>
                        </a:rPr>
                        <a:t>dynamic-bucket.assigner-parallelism</a:t>
                      </a:r>
                      <a:endParaRPr kumimoji="1" lang="zh-CN" altLang="en-US" sz="1600" dirty="0">
                        <a:solidFill>
                          <a:schemeClr val="bg1"/>
                        </a:solidFill>
                        <a:latin typeface="阿里巴巴普惠体 B" panose="00020600040101010101" pitchFamily="18" charset="-122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endParaRP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动态槽分配算子并行度，决定了槽的初始个数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建议配置，避免小文件过多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56827858"/>
                  </a:ext>
                </a:extLst>
              </a:tr>
              <a:tr h="610255">
                <a:tc rowSpan="2"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commit相关</a:t>
                      </a:r>
                    </a:p>
                  </a:txBody>
                  <a:tcPr anchor="ctr"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  <a:sym typeface="+mn-ea"/>
                        </a:rPr>
                        <a:t>snapshot.expire.execution-mode</a:t>
                      </a:r>
                      <a:endParaRPr kumimoji="1" lang="zh-CN" altLang="en-US" sz="1600" dirty="0">
                        <a:solidFill>
                          <a:schemeClr val="bg1"/>
                        </a:solidFill>
                        <a:latin typeface="阿里巴巴普惠体 B" panose="00020600040101010101" pitchFamily="18" charset="-122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endParaRP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快照过期清理模式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默认为同步清理，如果清理时间过长阻塞写入，可改为异步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88474016"/>
                  </a:ext>
                </a:extLst>
              </a:tr>
              <a:tr h="610255">
                <a:tc vMerge="1"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kumimoji="1" lang="zh-CN" altLang="en-US" sz="1600" dirty="0">
                        <a:solidFill>
                          <a:schemeClr val="bg1"/>
                        </a:solidFill>
                        <a:latin typeface="阿里巴巴普惠体 B" panose="00020600040101010101" pitchFamily="18" charset="-122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endParaRP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  <a:sym typeface="+mn-ea"/>
                        </a:rPr>
                        <a:t>scan.manifest.parallelism</a:t>
                      </a:r>
                      <a:endParaRPr kumimoji="1" lang="zh-CN" altLang="en-US" sz="1600" dirty="0">
                        <a:solidFill>
                          <a:schemeClr val="bg1"/>
                        </a:solidFill>
                        <a:latin typeface="阿里巴巴普惠体 B" panose="00020600040101010101" pitchFamily="18" charset="-122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endParaRP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扫描清单文件并行度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默认为</a:t>
                      </a:r>
                      <a:r>
                        <a:rPr kumimoji="1" lang="en-US" altLang="zh-CN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CPU</a:t>
                      </a: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核数，该参数会影响内存使用量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621347"/>
                  </a:ext>
                </a:extLst>
              </a:tr>
              <a:tr h="86720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  <a:sym typeface="+mn-ea"/>
                        </a:rPr>
                        <a:t>读取相关</a:t>
                      </a:r>
                      <a:endParaRPr kumimoji="1" lang="zh-CN" altLang="en-US" sz="1600" dirty="0">
                        <a:solidFill>
                          <a:schemeClr val="bg1"/>
                        </a:solidFill>
                        <a:latin typeface="阿里巴巴普惠体 B" panose="00020600040101010101" pitchFamily="18" charset="-122"/>
                        <a:ea typeface="阿里巴巴普惠体 B" panose="00020600040101010101" pitchFamily="18" charset="-122"/>
                        <a:cs typeface="阿里巴巴普惠体 B" panose="00020600040101010101" pitchFamily="18" charset="-122"/>
                      </a:endParaRPr>
                    </a:p>
                  </a:txBody>
                  <a:tcPr anchor="ctr"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scan.split-enumerator.batch-size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批读取Split大小控制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默认为</a:t>
                      </a:r>
                      <a:r>
                        <a:rPr kumimoji="1" lang="en-US" altLang="zh-CN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10</a:t>
                      </a:r>
                      <a:r>
                        <a:rPr kumimoji="1" lang="zh-CN" altLang="en-US" sz="1600" dirty="0">
                          <a:solidFill>
                            <a:schemeClr val="bg1"/>
                          </a:solidFill>
                          <a:latin typeface="阿里巴巴普惠体 B" panose="00020600040101010101" pitchFamily="18" charset="-122"/>
                          <a:ea typeface="阿里巴巴普惠体 B" panose="00020600040101010101" pitchFamily="18" charset="-122"/>
                          <a:cs typeface="阿里巴巴普惠体 B" panose="00020600040101010101" pitchFamily="18" charset="-122"/>
                        </a:rPr>
                        <a:t>，当超过`akka.framesize` limit可调整该参数</a:t>
                      </a:r>
                    </a:p>
                  </a:txBody>
                  <a:tcPr>
                    <a:gradFill>
                      <a:gsLst>
                        <a:gs pos="89000">
                          <a:srgbClr val="111111">
                            <a:alpha val="0"/>
                          </a:srgbClr>
                        </a:gs>
                        <a:gs pos="0">
                          <a:srgbClr val="111111"/>
                        </a:gs>
                      </a:gsLst>
                      <a:lin ang="108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02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23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组合 11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102" name="image 1102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03" name="Object 11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104" name="image 1104"/>
            <p:cNvPicPr>
              <a:picLocks noChangeAspect="1"/>
            </p:cNvPicPr>
            <p:nvPr/>
          </p:nvPicPr>
          <p:blipFill>
            <a:blip r:embed="rId11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105" name="Object 11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13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4E7AAC39-8CC8-4833-0FE2-A4C41BDFCF84}"/>
              </a:ext>
            </a:extLst>
          </p:cNvPr>
          <p:cNvGrpSpPr/>
          <p:nvPr/>
        </p:nvGrpSpPr>
        <p:grpSpPr>
          <a:xfrm>
            <a:off x="555209" y="1135519"/>
            <a:ext cx="11081581" cy="4384878"/>
            <a:chOff x="928611" y="1044256"/>
            <a:chExt cx="10817988" cy="4549909"/>
          </a:xfrm>
        </p:grpSpPr>
        <p:pic>
          <p:nvPicPr>
            <p:cNvPr id="91106" name="image 1106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928611" y="1044256"/>
              <a:ext cx="10817988" cy="4549909"/>
            </a:xfrm>
            <a:prstGeom prst="rect">
              <a:avLst/>
            </a:prstGeom>
          </p:spPr>
        </p:pic>
        <p:sp>
          <p:nvSpPr>
            <p:cNvPr id="23" name="圆柱体 22">
              <a:extLst>
                <a:ext uri="{FF2B5EF4-FFF2-40B4-BE49-F238E27FC236}">
                  <a16:creationId xmlns:a16="http://schemas.microsoft.com/office/drawing/2014/main" id="{0B69268E-B0C7-0E69-C1F8-0AAFB5E6BEFE}"/>
                </a:ext>
              </a:extLst>
            </p:cNvPr>
            <p:cNvSpPr/>
            <p:nvPr/>
          </p:nvSpPr>
          <p:spPr>
            <a:xfrm>
              <a:off x="1043913" y="2504745"/>
              <a:ext cx="730484" cy="72782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ODS</a:t>
              </a:r>
              <a:endParaRPr lang="zh-CN" altLang="en-US" sz="1100" dirty="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6E150A0C-F20E-0B2F-68AC-5CEA724321B0}"/>
                </a:ext>
              </a:extLst>
            </p:cNvPr>
            <p:cNvSpPr/>
            <p:nvPr/>
          </p:nvSpPr>
          <p:spPr>
            <a:xfrm>
              <a:off x="2091675" y="2645807"/>
              <a:ext cx="1434047" cy="53873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Spark/MR</a:t>
              </a:r>
              <a:endParaRPr lang="zh-CN" altLang="en-US" dirty="0"/>
            </a:p>
          </p:txBody>
        </p:sp>
        <p:sp>
          <p:nvSpPr>
            <p:cNvPr id="25" name="圆柱体 24">
              <a:extLst>
                <a:ext uri="{FF2B5EF4-FFF2-40B4-BE49-F238E27FC236}">
                  <a16:creationId xmlns:a16="http://schemas.microsoft.com/office/drawing/2014/main" id="{35775F84-31AA-A2AB-7364-2CB52B146CC2}"/>
                </a:ext>
              </a:extLst>
            </p:cNvPr>
            <p:cNvSpPr/>
            <p:nvPr/>
          </p:nvSpPr>
          <p:spPr>
            <a:xfrm>
              <a:off x="3741308" y="2536438"/>
              <a:ext cx="730484" cy="72782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DWD</a:t>
              </a:r>
              <a:endParaRPr lang="zh-CN" altLang="en-US" sz="1100" dirty="0"/>
            </a:p>
          </p:txBody>
        </p:sp>
        <p:sp>
          <p:nvSpPr>
            <p:cNvPr id="26" name="圆柱体 25">
              <a:extLst>
                <a:ext uri="{FF2B5EF4-FFF2-40B4-BE49-F238E27FC236}">
                  <a16:creationId xmlns:a16="http://schemas.microsoft.com/office/drawing/2014/main" id="{6787E139-3A03-888E-6159-894DEA23D4E2}"/>
                </a:ext>
              </a:extLst>
            </p:cNvPr>
            <p:cNvSpPr/>
            <p:nvPr/>
          </p:nvSpPr>
          <p:spPr>
            <a:xfrm>
              <a:off x="6619211" y="2608074"/>
              <a:ext cx="730484" cy="72782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DWS</a:t>
              </a:r>
              <a:endParaRPr lang="zh-CN" altLang="en-US" sz="1100" dirty="0"/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33D63317-0011-2C72-B0EE-066C8C01A760}"/>
                </a:ext>
              </a:extLst>
            </p:cNvPr>
            <p:cNvSpPr/>
            <p:nvPr/>
          </p:nvSpPr>
          <p:spPr>
            <a:xfrm>
              <a:off x="4902964" y="2685715"/>
              <a:ext cx="1407126" cy="53873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Spark/MR</a:t>
              </a:r>
              <a:endParaRPr lang="zh-CN" altLang="en-US" dirty="0"/>
            </a:p>
          </p:txBody>
        </p:sp>
        <p:sp>
          <p:nvSpPr>
            <p:cNvPr id="34" name="箭头: 左 33">
              <a:extLst>
                <a:ext uri="{FF2B5EF4-FFF2-40B4-BE49-F238E27FC236}">
                  <a16:creationId xmlns:a16="http://schemas.microsoft.com/office/drawing/2014/main" id="{9EA4E654-FAD1-B871-05A1-3644C45A0C80}"/>
                </a:ext>
              </a:extLst>
            </p:cNvPr>
            <p:cNvSpPr/>
            <p:nvPr/>
          </p:nvSpPr>
          <p:spPr>
            <a:xfrm>
              <a:off x="10079448" y="2740365"/>
              <a:ext cx="792829" cy="500887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Flink</a:t>
              </a:r>
              <a:endParaRPr lang="zh-CN" altLang="en-US" dirty="0"/>
            </a:p>
          </p:txBody>
        </p:sp>
        <p:sp>
          <p:nvSpPr>
            <p:cNvPr id="38" name="圆柱体 37">
              <a:extLst>
                <a:ext uri="{FF2B5EF4-FFF2-40B4-BE49-F238E27FC236}">
                  <a16:creationId xmlns:a16="http://schemas.microsoft.com/office/drawing/2014/main" id="{997C6F80-9CA3-827D-9AB6-277826463A90}"/>
                </a:ext>
              </a:extLst>
            </p:cNvPr>
            <p:cNvSpPr/>
            <p:nvPr/>
          </p:nvSpPr>
          <p:spPr>
            <a:xfrm>
              <a:off x="9497114" y="2620655"/>
              <a:ext cx="589392" cy="731659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DWS</a:t>
              </a:r>
              <a:endParaRPr lang="zh-CN" altLang="en-US" sz="1100" dirty="0"/>
            </a:p>
          </p:txBody>
        </p:sp>
        <p:sp>
          <p:nvSpPr>
            <p:cNvPr id="39" name="圆柱体 38">
              <a:extLst>
                <a:ext uri="{FF2B5EF4-FFF2-40B4-BE49-F238E27FC236}">
                  <a16:creationId xmlns:a16="http://schemas.microsoft.com/office/drawing/2014/main" id="{BEC000E9-AFB6-3CC4-F4CA-066F52705BA8}"/>
                </a:ext>
              </a:extLst>
            </p:cNvPr>
            <p:cNvSpPr/>
            <p:nvPr/>
          </p:nvSpPr>
          <p:spPr>
            <a:xfrm>
              <a:off x="10829244" y="2604683"/>
              <a:ext cx="589392" cy="726769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ODS</a:t>
              </a:r>
              <a:endParaRPr lang="zh-CN" altLang="en-US" sz="1100" dirty="0"/>
            </a:p>
          </p:txBody>
        </p:sp>
        <p:sp>
          <p:nvSpPr>
            <p:cNvPr id="41" name="箭头: 左 40">
              <a:extLst>
                <a:ext uri="{FF2B5EF4-FFF2-40B4-BE49-F238E27FC236}">
                  <a16:creationId xmlns:a16="http://schemas.microsoft.com/office/drawing/2014/main" id="{0C91A8E1-C288-DEF2-F4C7-1B1EC5E4ECB0}"/>
                </a:ext>
              </a:extLst>
            </p:cNvPr>
            <p:cNvSpPr/>
            <p:nvPr/>
          </p:nvSpPr>
          <p:spPr>
            <a:xfrm>
              <a:off x="8671208" y="2759918"/>
              <a:ext cx="825905" cy="500887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Flink</a:t>
              </a:r>
              <a:endParaRPr lang="zh-CN" altLang="en-US" dirty="0"/>
            </a:p>
          </p:txBody>
        </p:sp>
        <p:sp>
          <p:nvSpPr>
            <p:cNvPr id="42" name="圆柱体 41">
              <a:extLst>
                <a:ext uri="{FF2B5EF4-FFF2-40B4-BE49-F238E27FC236}">
                  <a16:creationId xmlns:a16="http://schemas.microsoft.com/office/drawing/2014/main" id="{93ED1DB1-06B6-49CA-2B7A-72F5515CF40A}"/>
                </a:ext>
              </a:extLst>
            </p:cNvPr>
            <p:cNvSpPr/>
            <p:nvPr/>
          </p:nvSpPr>
          <p:spPr>
            <a:xfrm>
              <a:off x="8081817" y="2644531"/>
              <a:ext cx="589392" cy="731659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DWS</a:t>
              </a:r>
              <a:endParaRPr lang="zh-CN" altLang="en-US" sz="1100" dirty="0"/>
            </a:p>
          </p:txBody>
        </p:sp>
      </p:grpSp>
      <p:sp>
        <p:nvSpPr>
          <p:cNvPr id="47" name="圆角矩形 34">
            <a:extLst>
              <a:ext uri="{FF2B5EF4-FFF2-40B4-BE49-F238E27FC236}">
                <a16:creationId xmlns:a16="http://schemas.microsoft.com/office/drawing/2014/main" id="{EF058BD8-698A-89B1-A3B5-FCCD9F6CBEE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73320" y="1307797"/>
            <a:ext cx="10766883" cy="406906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Application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48" name="圆角矩形 34">
            <a:extLst>
              <a:ext uri="{FF2B5EF4-FFF2-40B4-BE49-F238E27FC236}">
                <a16:creationId xmlns:a16="http://schemas.microsoft.com/office/drawing/2014/main" id="{E5293C9F-C3BA-4F62-8C35-0DF38546F7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84372" y="1912971"/>
            <a:ext cx="10766883" cy="406906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OLAP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49" name="圆角矩形 34">
            <a:extLst>
              <a:ext uri="{FF2B5EF4-FFF2-40B4-BE49-F238E27FC236}">
                <a16:creationId xmlns:a16="http://schemas.microsoft.com/office/drawing/2014/main" id="{8D807E0C-99A9-A3BD-5551-81350EE1D7A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3320" y="3546922"/>
            <a:ext cx="6654182" cy="64558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Schedule Engine : T + 1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50" name="圆角矩形 34">
            <a:extLst>
              <a:ext uri="{FF2B5EF4-FFF2-40B4-BE49-F238E27FC236}">
                <a16:creationId xmlns:a16="http://schemas.microsoft.com/office/drawing/2014/main" id="{6544247F-9195-61C3-9602-92EE8D2D18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73319" y="4366115"/>
            <a:ext cx="6654182" cy="64558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Table Format : Hive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51" name="圆角矩形 34">
            <a:extLst>
              <a:ext uri="{FF2B5EF4-FFF2-40B4-BE49-F238E27FC236}">
                <a16:creationId xmlns:a16="http://schemas.microsoft.com/office/drawing/2014/main" id="{CF36C686-25D9-22C5-F09B-AD46897795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73319" y="5160171"/>
            <a:ext cx="6654182" cy="481370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Storage: 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Hdfs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52" name="圆角矩形 34">
            <a:extLst>
              <a:ext uri="{FF2B5EF4-FFF2-40B4-BE49-F238E27FC236}">
                <a16:creationId xmlns:a16="http://schemas.microsoft.com/office/drawing/2014/main" id="{406FFC0E-A638-E189-A186-476CB37B13B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852588" y="3550416"/>
            <a:ext cx="3557495" cy="2051932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Storage : MQ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53" name="圆角矩形 34">
            <a:extLst>
              <a:ext uri="{FF2B5EF4-FFF2-40B4-BE49-F238E27FC236}">
                <a16:creationId xmlns:a16="http://schemas.microsoft.com/office/drawing/2014/main" id="{B7FB9DDC-B9A9-78DE-50DF-2FA40BFC2C3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84371" y="5849586"/>
            <a:ext cx="10725711" cy="481370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Data Source : </a:t>
            </a:r>
            <a:r>
              <a:rPr kumimoji="1" lang="en-US" altLang="zh-CN" sz="1400" kern="0" dirty="0" err="1">
                <a:solidFill>
                  <a:prstClr val="white"/>
                </a:solidFill>
                <a:ea typeface="阿里巴巴普惠体 M"/>
              </a:rPr>
              <a:t>Binlog</a:t>
            </a:r>
            <a:r>
              <a:rPr kumimoji="1" lang="en-US" altLang="zh-CN" sz="1400" kern="0" dirty="0">
                <a:solidFill>
                  <a:prstClr val="white"/>
                </a:solidFill>
                <a:ea typeface="阿里巴巴普惠体 M"/>
              </a:rPr>
              <a:t> &amp; Log</a:t>
            </a:r>
            <a:endParaRPr kumimoji="1" lang="zh-CN" altLang="en-US" sz="1400" kern="0" dirty="0">
              <a:solidFill>
                <a:prstClr val="white"/>
              </a:solidFill>
              <a:ea typeface="阿里巴巴普惠体 M"/>
            </a:endParaRPr>
          </a:p>
        </p:txBody>
      </p:sp>
    </p:spTree>
    <p:extLst>
      <p:ext uri="{BB962C8B-B14F-4D97-AF65-F5344CB8AC3E}">
        <p14:creationId xmlns:p14="http://schemas.microsoft.com/office/powerpoint/2010/main" val="3170361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1206" name="image 12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1207" name="image 120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1208" name="Object 12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</a:t>
            </a:r>
            <a:r>
              <a:rPr lang="en-US" alt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4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209" name="image 12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2010" name="Object 12010"/>
          <p:cNvSpPr txBox="1"/>
          <p:nvPr/>
        </p:nvSpPr>
        <p:spPr>
          <a:xfrm>
            <a:off x="5335270" y="3592067"/>
            <a:ext cx="36449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100" b="0" i="0" dirty="0">
                <a:blipFill>
                  <a:blip r:embed="rId10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The background</a:t>
            </a:r>
            <a:endParaRPr lang="zh-CN" altLang="en-US" sz="2100" b="0" i="0" dirty="0">
              <a:blipFill>
                <a:blip r:embed="rId10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2011" name="image 120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336667" y="2775331"/>
            <a:ext cx="4263898" cy="1773427"/>
          </a:xfrm>
          <a:prstGeom prst="rect">
            <a:avLst/>
          </a:prstGeom>
        </p:spPr>
      </p:pic>
      <p:sp>
        <p:nvSpPr>
          <p:cNvPr id="12012" name="Object 12012"/>
          <p:cNvSpPr txBox="1"/>
          <p:nvPr/>
        </p:nvSpPr>
        <p:spPr>
          <a:xfrm>
            <a:off x="5346191" y="2848356"/>
            <a:ext cx="6457881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zh-CN" altLang="en-US" sz="5400" b="0" i="0" dirty="0">
                <a:blipFill>
                  <a:blip r:embed="rId12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未来规划</a:t>
            </a:r>
            <a:endParaRPr lang="zh-CN" altLang="en-US" sz="5000" b="0" i="0" dirty="0">
              <a:solidFill>
                <a:srgbClr val="FFFFFF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pic>
        <p:nvPicPr>
          <p:cNvPr id="912013" name="image 1201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12014" name="image 120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621193" y="653033"/>
            <a:ext cx="4644263" cy="4620895"/>
          </a:xfrm>
          <a:prstGeom prst="rect">
            <a:avLst/>
          </a:prstGeom>
        </p:spPr>
      </p:pic>
      <p:pic>
        <p:nvPicPr>
          <p:cNvPr id="912015" name="image 12015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2391631" y="1839912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42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702" name="image 1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03" name="Object 17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704" name="image 17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706" name="image 17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4476" y="2173605"/>
            <a:ext cx="3522599" cy="450469"/>
          </a:xfrm>
          <a:prstGeom prst="rect">
            <a:avLst/>
          </a:prstGeom>
        </p:spPr>
      </p:pic>
      <p:sp>
        <p:nvSpPr>
          <p:cNvPr id="1707" name="Object 1707"/>
          <p:cNvSpPr txBox="1"/>
          <p:nvPr/>
        </p:nvSpPr>
        <p:spPr>
          <a:xfrm>
            <a:off x="2294001" y="2183130"/>
            <a:ext cx="34798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完善表管理能力</a:t>
            </a:r>
          </a:p>
        </p:txBody>
      </p:sp>
      <p:pic>
        <p:nvPicPr>
          <p:cNvPr id="91708" name="image 17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85253" y="2085339"/>
            <a:ext cx="3522599" cy="450469"/>
          </a:xfrm>
          <a:prstGeom prst="rect">
            <a:avLst/>
          </a:prstGeom>
        </p:spPr>
      </p:pic>
      <p:sp>
        <p:nvSpPr>
          <p:cNvPr id="1709" name="Object 1709"/>
          <p:cNvSpPr txBox="1"/>
          <p:nvPr/>
        </p:nvSpPr>
        <p:spPr>
          <a:xfrm>
            <a:off x="7494777" y="2094864"/>
            <a:ext cx="3877945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应用</a:t>
            </a:r>
            <a:r>
              <a:rPr lang="en-US" altLang="zh-CN" sz="2400" b="0" i="0" dirty="0" err="1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Starrocks</a:t>
            </a:r>
            <a:r>
              <a:rPr lang="en-US" altLang="zh-CN" sz="24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400" dirty="0" err="1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Paimon</a:t>
            </a:r>
            <a:r>
              <a:rPr lang="zh-CN" altLang="en-US" sz="24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外表</a:t>
            </a:r>
            <a:endParaRPr lang="zh-CN" altLang="en-US" sz="2400" b="0" i="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7010" name="image 17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4476" y="4469511"/>
            <a:ext cx="3522599" cy="450469"/>
          </a:xfrm>
          <a:prstGeom prst="rect">
            <a:avLst/>
          </a:prstGeom>
        </p:spPr>
      </p:pic>
      <p:sp>
        <p:nvSpPr>
          <p:cNvPr id="17011" name="Object 17011"/>
          <p:cNvSpPr txBox="1"/>
          <p:nvPr/>
        </p:nvSpPr>
        <p:spPr>
          <a:xfrm>
            <a:off x="2294001" y="4479036"/>
            <a:ext cx="34798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加快离线数仓</a:t>
            </a:r>
          </a:p>
        </p:txBody>
      </p:sp>
      <p:pic>
        <p:nvPicPr>
          <p:cNvPr id="917012" name="image 170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85253" y="4469511"/>
            <a:ext cx="3522599" cy="450469"/>
          </a:xfrm>
          <a:prstGeom prst="rect">
            <a:avLst/>
          </a:prstGeom>
        </p:spPr>
      </p:pic>
      <p:sp>
        <p:nvSpPr>
          <p:cNvPr id="17013" name="Object 17013"/>
          <p:cNvSpPr txBox="1"/>
          <p:nvPr/>
        </p:nvSpPr>
        <p:spPr>
          <a:xfrm>
            <a:off x="7494778" y="4479036"/>
            <a:ext cx="34798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加速流式湖仓构建流程</a:t>
            </a:r>
          </a:p>
        </p:txBody>
      </p:sp>
      <p:pic>
        <p:nvPicPr>
          <p:cNvPr id="917014" name="image 170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84476" y="2563495"/>
            <a:ext cx="3522599" cy="729615"/>
          </a:xfrm>
          <a:prstGeom prst="rect">
            <a:avLst/>
          </a:prstGeom>
        </p:spPr>
      </p:pic>
      <p:sp>
        <p:nvSpPr>
          <p:cNvPr id="17015" name="Object 17015"/>
          <p:cNvSpPr txBox="1"/>
          <p:nvPr/>
        </p:nvSpPr>
        <p:spPr>
          <a:xfrm>
            <a:off x="2294001" y="2573020"/>
            <a:ext cx="3492500" cy="723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对接网易</a:t>
            </a:r>
            <a:r>
              <a:rPr lang="en-US" altLang="zh-CN" sz="1365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Amoro</a:t>
            </a: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复用其湖表管理能力</a:t>
            </a:r>
          </a:p>
        </p:txBody>
      </p:sp>
      <p:pic>
        <p:nvPicPr>
          <p:cNvPr id="917016" name="image 170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85253" y="2563495"/>
            <a:ext cx="3522599" cy="729615"/>
          </a:xfrm>
          <a:prstGeom prst="rect">
            <a:avLst/>
          </a:prstGeom>
        </p:spPr>
      </p:pic>
      <p:sp>
        <p:nvSpPr>
          <p:cNvPr id="17017" name="Object 17017"/>
          <p:cNvSpPr txBox="1"/>
          <p:nvPr/>
        </p:nvSpPr>
        <p:spPr>
          <a:xfrm>
            <a:off x="7494778" y="2573020"/>
            <a:ext cx="3492500" cy="723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应用</a:t>
            </a:r>
            <a:r>
              <a:rPr lang="en-US" altLang="zh-CN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0.6Paimon + </a:t>
            </a:r>
            <a:r>
              <a:rPr lang="en-US" altLang="zh-CN" sz="1365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Starrocks</a:t>
            </a:r>
            <a:r>
              <a:rPr lang="en-US" altLang="zh-CN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外表增强能力替代灵动分析等大量导数场景</a:t>
            </a:r>
          </a:p>
        </p:txBody>
      </p:sp>
      <p:pic>
        <p:nvPicPr>
          <p:cNvPr id="917018" name="image 170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84476" y="4953762"/>
            <a:ext cx="3522599" cy="729615"/>
          </a:xfrm>
          <a:prstGeom prst="rect">
            <a:avLst/>
          </a:prstGeom>
        </p:spPr>
      </p:pic>
      <p:sp>
        <p:nvSpPr>
          <p:cNvPr id="17019" name="Object 17019"/>
          <p:cNvSpPr txBox="1"/>
          <p:nvPr/>
        </p:nvSpPr>
        <p:spPr>
          <a:xfrm>
            <a:off x="2294001" y="4963287"/>
            <a:ext cx="3492500" cy="723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扩大</a:t>
            </a:r>
            <a:r>
              <a:rPr lang="en-US" altLang="zh-CN" sz="1365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Paimon</a:t>
            </a: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应用范围，统一湖仓表格式</a:t>
            </a:r>
          </a:p>
        </p:txBody>
      </p:sp>
      <p:pic>
        <p:nvPicPr>
          <p:cNvPr id="917020" name="image 170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85253" y="4953762"/>
            <a:ext cx="3522599" cy="729615"/>
          </a:xfrm>
          <a:prstGeom prst="rect">
            <a:avLst/>
          </a:prstGeom>
        </p:spPr>
      </p:pic>
      <p:sp>
        <p:nvSpPr>
          <p:cNvPr id="17021" name="Object 17021"/>
          <p:cNvSpPr txBox="1"/>
          <p:nvPr/>
        </p:nvSpPr>
        <p:spPr>
          <a:xfrm>
            <a:off x="7494778" y="4963287"/>
            <a:ext cx="3492500" cy="723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升级数仓构建平台</a:t>
            </a:r>
          </a:p>
        </p:txBody>
      </p:sp>
      <p:pic>
        <p:nvPicPr>
          <p:cNvPr id="917022" name="image 170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85952" y="2023745"/>
            <a:ext cx="1320419" cy="1320419"/>
          </a:xfrm>
          <a:prstGeom prst="rect">
            <a:avLst/>
          </a:prstGeom>
        </p:spPr>
      </p:pic>
      <p:pic>
        <p:nvPicPr>
          <p:cNvPr id="917023" name="image 1702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179058" y="2023745"/>
            <a:ext cx="1320419" cy="1320419"/>
          </a:xfrm>
          <a:prstGeom prst="rect">
            <a:avLst/>
          </a:prstGeom>
        </p:spPr>
      </p:pic>
      <p:pic>
        <p:nvPicPr>
          <p:cNvPr id="917024" name="image 170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85952" y="4478782"/>
            <a:ext cx="1320419" cy="1320419"/>
          </a:xfrm>
          <a:prstGeom prst="rect">
            <a:avLst/>
          </a:prstGeom>
        </p:spPr>
      </p:pic>
      <p:pic>
        <p:nvPicPr>
          <p:cNvPr id="917025" name="image 1702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179058" y="4478782"/>
            <a:ext cx="1320419" cy="1320419"/>
          </a:xfrm>
          <a:prstGeom prst="rect">
            <a:avLst/>
          </a:prstGeom>
        </p:spPr>
      </p:pic>
      <p:pic>
        <p:nvPicPr>
          <p:cNvPr id="917026" name="image 1702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65047" y="2333498"/>
            <a:ext cx="562102" cy="562102"/>
          </a:xfrm>
          <a:prstGeom prst="rect">
            <a:avLst/>
          </a:prstGeom>
        </p:spPr>
      </p:pic>
      <p:pic>
        <p:nvPicPr>
          <p:cNvPr id="917027" name="image 1702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558280" y="2349246"/>
            <a:ext cx="562102" cy="530606"/>
          </a:xfrm>
          <a:prstGeom prst="rect">
            <a:avLst/>
          </a:prstGeom>
        </p:spPr>
      </p:pic>
      <p:pic>
        <p:nvPicPr>
          <p:cNvPr id="917028" name="image 1702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65047" y="4826635"/>
            <a:ext cx="562102" cy="483362"/>
          </a:xfrm>
          <a:prstGeom prst="rect">
            <a:avLst/>
          </a:prstGeom>
        </p:spPr>
      </p:pic>
      <p:pic>
        <p:nvPicPr>
          <p:cNvPr id="917029" name="image 1702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558280" y="4810633"/>
            <a:ext cx="562102" cy="515366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13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D83B4B24-402F-EA6B-FEF3-29A018BCDD41}"/>
              </a:ext>
            </a:extLst>
          </p:cNvPr>
          <p:cNvSpPr txBox="1"/>
          <p:nvPr/>
        </p:nvSpPr>
        <p:spPr>
          <a:xfrm>
            <a:off x="482599" y="1092071"/>
            <a:ext cx="645391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endParaRPr kumimoji="1" lang="zh-CN" altLang="en-US" sz="32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组合 1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902" name="image 1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03" name="Object 1903"/>
            <p:cNvSpPr txBox="1"/>
            <p:nvPr/>
          </p:nvSpPr>
          <p:spPr>
            <a:xfrm>
              <a:off x="0" y="203200"/>
              <a:ext cx="12192000" cy="661162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904" name="image 1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906" name="image 1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09416" y="3780409"/>
            <a:ext cx="4129786" cy="357632"/>
          </a:xfrm>
          <a:prstGeom prst="rect">
            <a:avLst/>
          </a:prstGeom>
        </p:spPr>
      </p:pic>
      <p:sp>
        <p:nvSpPr>
          <p:cNvPr id="1907" name="Object 1907"/>
          <p:cNvSpPr txBox="1"/>
          <p:nvPr/>
        </p:nvSpPr>
        <p:spPr>
          <a:xfrm>
            <a:off x="3421167" y="3559548"/>
            <a:ext cx="4140200" cy="342900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600" b="0" i="0" spc="400" dirty="0">
                <a:blipFill>
                  <a:blip r:embed="rId6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同程旅行第七届大数据技术沙龙</a:t>
            </a:r>
            <a:endParaRPr lang="zh-CN" altLang="en-US" sz="1600" b="0" i="0" spc="400" dirty="0">
              <a:blipFill>
                <a:blip r:embed="rId6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908" name="Object 1908"/>
          <p:cNvSpPr txBox="1"/>
          <p:nvPr/>
        </p:nvSpPr>
        <p:spPr>
          <a:xfrm>
            <a:off x="3500501" y="2340101"/>
            <a:ext cx="859282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8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感</a:t>
            </a:r>
            <a:endParaRPr lang="zh-CN" altLang="en-US" sz="8100" b="0" i="0" dirty="0">
              <a:blipFill>
                <a:blip r:embed="rId8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9" name="Object 1909"/>
          <p:cNvSpPr txBox="1"/>
          <p:nvPr/>
        </p:nvSpPr>
        <p:spPr>
          <a:xfrm>
            <a:off x="4385183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8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谢</a:t>
            </a:r>
            <a:endParaRPr lang="zh-CN" altLang="en-US" sz="8100" b="0" i="0" dirty="0">
              <a:blipFill>
                <a:blip r:embed="rId8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0" name="Object 19010"/>
          <p:cNvSpPr txBox="1"/>
          <p:nvPr/>
        </p:nvSpPr>
        <p:spPr>
          <a:xfrm>
            <a:off x="5269738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9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观</a:t>
            </a:r>
            <a:endParaRPr lang="zh-CN" altLang="en-US" sz="8100" b="0" i="0" dirty="0">
              <a:blipFill>
                <a:blip r:embed="rId9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1" name="Object 19011"/>
          <p:cNvSpPr txBox="1"/>
          <p:nvPr/>
        </p:nvSpPr>
        <p:spPr>
          <a:xfrm>
            <a:off x="6154293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9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看</a:t>
            </a:r>
            <a:endParaRPr lang="zh-CN" altLang="en-US" sz="8100" b="0" i="0" dirty="0">
              <a:blipFill>
                <a:blip r:embed="rId9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2" name="Object 19012"/>
          <p:cNvSpPr txBox="1"/>
          <p:nvPr/>
        </p:nvSpPr>
        <p:spPr>
          <a:xfrm rot="5607432">
            <a:off x="2965577" y="2014855"/>
            <a:ext cx="712978" cy="711073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txBody>
          <a:bodyPr wrap="square" lIns="0" tIns="0" rIns="0" bIns="0" rtlCol="0" anchorCtr="0">
            <a:noAutofit/>
          </a:bodyPr>
          <a:lstStyle/>
          <a:p>
            <a:endParaRPr/>
          </a:p>
        </p:txBody>
      </p:sp>
      <p:pic>
        <p:nvPicPr>
          <p:cNvPr id="919013" name="image 19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192000" y="-92075"/>
            <a:ext cx="582168" cy="6950075"/>
          </a:xfrm>
          <a:prstGeom prst="rect">
            <a:avLst/>
          </a:prstGeom>
        </p:spPr>
      </p:pic>
      <p:pic>
        <p:nvPicPr>
          <p:cNvPr id="919014" name="image 190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69722" y="6307836"/>
            <a:ext cx="11133963" cy="249936"/>
          </a:xfrm>
          <a:prstGeom prst="rect">
            <a:avLst/>
          </a:prstGeom>
        </p:spPr>
      </p:pic>
      <p:pic>
        <p:nvPicPr>
          <p:cNvPr id="919016" name="image 190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204202" y="1661223"/>
            <a:ext cx="2667000" cy="2667000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15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3630" y="4036060"/>
            <a:ext cx="3369945" cy="3035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702" name="image 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03" name="Object 7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704" name="image 7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705" name="Object 705"/>
            <p:cNvSpPr txBox="1"/>
            <p:nvPr/>
          </p:nvSpPr>
          <p:spPr>
            <a:xfrm>
              <a:off x="3117215" y="488568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706" name="image 7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28801" y="4871466"/>
            <a:ext cx="2483485" cy="625348"/>
          </a:xfrm>
          <a:prstGeom prst="rect">
            <a:avLst/>
          </a:prstGeom>
        </p:spPr>
      </p:pic>
      <p:sp>
        <p:nvSpPr>
          <p:cNvPr id="707" name="Object 707"/>
          <p:cNvSpPr txBox="1"/>
          <p:nvPr/>
        </p:nvSpPr>
        <p:spPr>
          <a:xfrm>
            <a:off x="1338326" y="4880991"/>
            <a:ext cx="2451100" cy="88493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开发和维护难度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实时离线难复用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8" name="image 7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09116" y="4155440"/>
            <a:ext cx="2503170" cy="537210"/>
          </a:xfrm>
          <a:prstGeom prst="rect">
            <a:avLst/>
          </a:prstGeom>
        </p:spPr>
      </p:pic>
      <p:sp>
        <p:nvSpPr>
          <p:cNvPr id="709" name="Object 709"/>
          <p:cNvSpPr txBox="1"/>
          <p:nvPr/>
        </p:nvSpPr>
        <p:spPr>
          <a:xfrm>
            <a:off x="1318641" y="4164965"/>
            <a:ext cx="24765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成本</a:t>
            </a:r>
          </a:p>
        </p:txBody>
      </p:sp>
      <p:pic>
        <p:nvPicPr>
          <p:cNvPr id="97010" name="image 7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842383" y="4871466"/>
            <a:ext cx="2495296" cy="625348"/>
          </a:xfrm>
          <a:prstGeom prst="rect">
            <a:avLst/>
          </a:prstGeom>
        </p:spPr>
      </p:pic>
      <p:sp>
        <p:nvSpPr>
          <p:cNvPr id="7011" name="Object 7011"/>
          <p:cNvSpPr txBox="1"/>
          <p:nvPr/>
        </p:nvSpPr>
        <p:spPr>
          <a:xfrm>
            <a:off x="4851908" y="4880990"/>
            <a:ext cx="2451100" cy="884937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离线资源打宽、更新、去重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天或者小时级别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实时链路的准确性</a:t>
            </a:r>
            <a:endParaRPr lang="zh-CN" altLang="en-US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12" name="image 70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842383" y="4155440"/>
            <a:ext cx="2495296" cy="537210"/>
          </a:xfrm>
          <a:prstGeom prst="rect">
            <a:avLst/>
          </a:prstGeom>
        </p:spPr>
      </p:pic>
      <p:sp>
        <p:nvSpPr>
          <p:cNvPr id="7013" name="Object 7013"/>
          <p:cNvSpPr txBox="1"/>
          <p:nvPr/>
        </p:nvSpPr>
        <p:spPr>
          <a:xfrm>
            <a:off x="4851908" y="4164965"/>
            <a:ext cx="24638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新鲜度</a:t>
            </a:r>
          </a:p>
        </p:txBody>
      </p:sp>
      <p:pic>
        <p:nvPicPr>
          <p:cNvPr id="97014" name="image 7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361933" y="4871466"/>
            <a:ext cx="2564638" cy="625348"/>
          </a:xfrm>
          <a:prstGeom prst="rect">
            <a:avLst/>
          </a:prstGeom>
        </p:spPr>
      </p:pic>
      <p:sp>
        <p:nvSpPr>
          <p:cNvPr id="7015" name="Object 7015"/>
          <p:cNvSpPr txBox="1"/>
          <p:nvPr/>
        </p:nvSpPr>
        <p:spPr>
          <a:xfrm>
            <a:off x="8371458" y="4880991"/>
            <a:ext cx="2527300" cy="609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小文件问题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分区级别筛选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16" name="image 70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361933" y="4155440"/>
            <a:ext cx="2481453" cy="517398"/>
          </a:xfrm>
          <a:prstGeom prst="rect">
            <a:avLst/>
          </a:prstGeom>
        </p:spPr>
      </p:pic>
      <p:sp>
        <p:nvSpPr>
          <p:cNvPr id="7017" name="Object 7017"/>
          <p:cNvSpPr txBox="1"/>
          <p:nvPr/>
        </p:nvSpPr>
        <p:spPr>
          <a:xfrm>
            <a:off x="8371458" y="4164965"/>
            <a:ext cx="2451100" cy="5207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效率</a:t>
            </a:r>
          </a:p>
        </p:txBody>
      </p:sp>
      <p:pic>
        <p:nvPicPr>
          <p:cNvPr id="97018" name="image 701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074926" y="2937129"/>
            <a:ext cx="991235" cy="950722"/>
          </a:xfrm>
          <a:prstGeom prst="rect">
            <a:avLst/>
          </a:prstGeom>
        </p:spPr>
      </p:pic>
      <p:pic>
        <p:nvPicPr>
          <p:cNvPr id="97019" name="image 70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8353" y="2916936"/>
            <a:ext cx="943356" cy="991235"/>
          </a:xfrm>
          <a:prstGeom prst="rect">
            <a:avLst/>
          </a:prstGeom>
        </p:spPr>
      </p:pic>
      <p:pic>
        <p:nvPicPr>
          <p:cNvPr id="97020" name="image 70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114028" y="2943987"/>
            <a:ext cx="991235" cy="937006"/>
          </a:xfrm>
          <a:prstGeom prst="rect">
            <a:avLst/>
          </a:prstGeom>
        </p:spPr>
      </p:pic>
      <p:pic>
        <p:nvPicPr>
          <p:cNvPr id="97021" name="image 702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330325" y="2215643"/>
            <a:ext cx="2520823" cy="1777492"/>
          </a:xfrm>
          <a:prstGeom prst="rect">
            <a:avLst/>
          </a:prstGeom>
        </p:spPr>
      </p:pic>
      <p:pic>
        <p:nvPicPr>
          <p:cNvPr id="97022" name="image 7022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826254" y="2215642"/>
            <a:ext cx="2520823" cy="1949323"/>
          </a:xfrm>
          <a:prstGeom prst="rect">
            <a:avLst/>
          </a:prstGeom>
        </p:spPr>
      </p:pic>
      <p:pic>
        <p:nvPicPr>
          <p:cNvPr id="97023" name="image 702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322056" y="2215642"/>
            <a:ext cx="2520823" cy="1949323"/>
          </a:xfrm>
          <a:prstGeom prst="rect">
            <a:avLst/>
          </a:prstGeom>
        </p:spPr>
      </p:pic>
      <p:pic>
        <p:nvPicPr>
          <p:cNvPr id="97024" name="image 7024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196086" y="4690110"/>
            <a:ext cx="2616200" cy="19050"/>
          </a:xfrm>
          <a:prstGeom prst="rect">
            <a:avLst/>
          </a:prstGeom>
        </p:spPr>
      </p:pic>
      <p:pic>
        <p:nvPicPr>
          <p:cNvPr id="97025" name="image 702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4721479" y="4690110"/>
            <a:ext cx="2616200" cy="19050"/>
          </a:xfrm>
          <a:prstGeom prst="rect">
            <a:avLst/>
          </a:prstGeom>
        </p:spPr>
      </p:pic>
      <p:pic>
        <p:nvPicPr>
          <p:cNvPr id="97026" name="image 702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8246999" y="4690110"/>
            <a:ext cx="2616200" cy="1905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46AA7EB6-C874-E27F-BF54-35235FEDAAE9}"/>
              </a:ext>
            </a:extLst>
          </p:cNvPr>
          <p:cNvSpPr txBox="1"/>
          <p:nvPr/>
        </p:nvSpPr>
        <p:spPr>
          <a:xfrm>
            <a:off x="482600" y="1092071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传统湖仓架构的痛点和挑战</a:t>
            </a:r>
          </a:p>
        </p:txBody>
      </p:sp>
    </p:spTree>
    <p:extLst>
      <p:ext uri="{BB962C8B-B14F-4D97-AF65-F5344CB8AC3E}">
        <p14:creationId xmlns:p14="http://schemas.microsoft.com/office/powerpoint/2010/main" val="314222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702" name="image 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03" name="Object 7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704" name="image 7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705" name="Object 705"/>
            <p:cNvSpPr txBox="1"/>
            <p:nvPr/>
          </p:nvSpPr>
          <p:spPr>
            <a:xfrm>
              <a:off x="3117215" y="488568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706" name="image 7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28801" y="4871466"/>
            <a:ext cx="2483485" cy="625348"/>
          </a:xfrm>
          <a:prstGeom prst="rect">
            <a:avLst/>
          </a:prstGeom>
        </p:spPr>
      </p:pic>
      <p:sp>
        <p:nvSpPr>
          <p:cNvPr id="707" name="Object 707"/>
          <p:cNvSpPr txBox="1"/>
          <p:nvPr/>
        </p:nvSpPr>
        <p:spPr>
          <a:xfrm>
            <a:off x="1338326" y="4880991"/>
            <a:ext cx="2451100" cy="88493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流批一体存储、计算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中间数据可点读、</a:t>
            </a:r>
            <a:r>
              <a:rPr lang="en-US" altLang="zh-CN" sz="1200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adhoc</a:t>
            </a:r>
            <a:r>
              <a:rPr lang="zh-CN" altLang="en-US" sz="12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、流读</a:t>
            </a: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8" name="image 7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09116" y="4155440"/>
            <a:ext cx="2503170" cy="537210"/>
          </a:xfrm>
          <a:prstGeom prst="rect">
            <a:avLst/>
          </a:prstGeom>
        </p:spPr>
      </p:pic>
      <p:sp>
        <p:nvSpPr>
          <p:cNvPr id="709" name="Object 709"/>
          <p:cNvSpPr txBox="1"/>
          <p:nvPr/>
        </p:nvSpPr>
        <p:spPr>
          <a:xfrm>
            <a:off x="1318641" y="4164965"/>
            <a:ext cx="24765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成本</a:t>
            </a:r>
          </a:p>
        </p:txBody>
      </p:sp>
      <p:pic>
        <p:nvPicPr>
          <p:cNvPr id="97010" name="image 7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842383" y="4871466"/>
            <a:ext cx="2495296" cy="625348"/>
          </a:xfrm>
          <a:prstGeom prst="rect">
            <a:avLst/>
          </a:prstGeom>
        </p:spPr>
      </p:pic>
      <p:sp>
        <p:nvSpPr>
          <p:cNvPr id="7011" name="Object 7011"/>
          <p:cNvSpPr txBox="1"/>
          <p:nvPr/>
        </p:nvSpPr>
        <p:spPr>
          <a:xfrm>
            <a:off x="4851908" y="4880990"/>
            <a:ext cx="2451100" cy="884937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近实时更新支持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分钟级别延迟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ACID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事务保障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12" name="image 70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842383" y="4155440"/>
            <a:ext cx="2495296" cy="537210"/>
          </a:xfrm>
          <a:prstGeom prst="rect">
            <a:avLst/>
          </a:prstGeom>
        </p:spPr>
      </p:pic>
      <p:sp>
        <p:nvSpPr>
          <p:cNvPr id="7013" name="Object 7013"/>
          <p:cNvSpPr txBox="1"/>
          <p:nvPr/>
        </p:nvSpPr>
        <p:spPr>
          <a:xfrm>
            <a:off x="4851908" y="4164965"/>
            <a:ext cx="24638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新鲜度</a:t>
            </a:r>
          </a:p>
        </p:txBody>
      </p:sp>
      <p:pic>
        <p:nvPicPr>
          <p:cNvPr id="97014" name="image 7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361933" y="4871466"/>
            <a:ext cx="2564638" cy="625348"/>
          </a:xfrm>
          <a:prstGeom prst="rect">
            <a:avLst/>
          </a:prstGeom>
        </p:spPr>
      </p:pic>
      <p:sp>
        <p:nvSpPr>
          <p:cNvPr id="7015" name="Object 7015"/>
          <p:cNvSpPr txBox="1"/>
          <p:nvPr/>
        </p:nvSpPr>
        <p:spPr>
          <a:xfrm>
            <a:off x="8371458" y="4880991"/>
            <a:ext cx="2527300" cy="609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自管理小文件合并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Bucket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、统计信息加速分析效率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16" name="image 70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361933" y="4155440"/>
            <a:ext cx="2481453" cy="517398"/>
          </a:xfrm>
          <a:prstGeom prst="rect">
            <a:avLst/>
          </a:prstGeom>
        </p:spPr>
      </p:pic>
      <p:sp>
        <p:nvSpPr>
          <p:cNvPr id="7017" name="Object 7017"/>
          <p:cNvSpPr txBox="1"/>
          <p:nvPr/>
        </p:nvSpPr>
        <p:spPr>
          <a:xfrm>
            <a:off x="8371458" y="4164965"/>
            <a:ext cx="2451100" cy="5207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效率</a:t>
            </a:r>
          </a:p>
        </p:txBody>
      </p:sp>
      <p:pic>
        <p:nvPicPr>
          <p:cNvPr id="97018" name="image 701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074926" y="2937129"/>
            <a:ext cx="991235" cy="950722"/>
          </a:xfrm>
          <a:prstGeom prst="rect">
            <a:avLst/>
          </a:prstGeom>
        </p:spPr>
      </p:pic>
      <p:pic>
        <p:nvPicPr>
          <p:cNvPr id="97019" name="image 70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8353" y="2916936"/>
            <a:ext cx="943356" cy="991235"/>
          </a:xfrm>
          <a:prstGeom prst="rect">
            <a:avLst/>
          </a:prstGeom>
        </p:spPr>
      </p:pic>
      <p:pic>
        <p:nvPicPr>
          <p:cNvPr id="97020" name="image 70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114028" y="2943987"/>
            <a:ext cx="991235" cy="937006"/>
          </a:xfrm>
          <a:prstGeom prst="rect">
            <a:avLst/>
          </a:prstGeom>
        </p:spPr>
      </p:pic>
      <p:pic>
        <p:nvPicPr>
          <p:cNvPr id="97021" name="image 702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330325" y="2215643"/>
            <a:ext cx="2520823" cy="1777492"/>
          </a:xfrm>
          <a:prstGeom prst="rect">
            <a:avLst/>
          </a:prstGeom>
        </p:spPr>
      </p:pic>
      <p:pic>
        <p:nvPicPr>
          <p:cNvPr id="97022" name="image 7022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826254" y="2215642"/>
            <a:ext cx="2520823" cy="1949323"/>
          </a:xfrm>
          <a:prstGeom prst="rect">
            <a:avLst/>
          </a:prstGeom>
        </p:spPr>
      </p:pic>
      <p:pic>
        <p:nvPicPr>
          <p:cNvPr id="97023" name="image 702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322056" y="2215642"/>
            <a:ext cx="2520823" cy="1949323"/>
          </a:xfrm>
          <a:prstGeom prst="rect">
            <a:avLst/>
          </a:prstGeom>
        </p:spPr>
      </p:pic>
      <p:pic>
        <p:nvPicPr>
          <p:cNvPr id="97024" name="image 7024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196086" y="4690110"/>
            <a:ext cx="2616200" cy="19050"/>
          </a:xfrm>
          <a:prstGeom prst="rect">
            <a:avLst/>
          </a:prstGeom>
        </p:spPr>
      </p:pic>
      <p:pic>
        <p:nvPicPr>
          <p:cNvPr id="97025" name="image 702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4721479" y="4690110"/>
            <a:ext cx="2616200" cy="19050"/>
          </a:xfrm>
          <a:prstGeom prst="rect">
            <a:avLst/>
          </a:prstGeom>
        </p:spPr>
      </p:pic>
      <p:pic>
        <p:nvPicPr>
          <p:cNvPr id="97026" name="image 702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8246999" y="4690110"/>
            <a:ext cx="2616200" cy="1905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Object 4012">
            <a:extLst>
              <a:ext uri="{FF2B5EF4-FFF2-40B4-BE49-F238E27FC236}">
                <a16:creationId xmlns:a16="http://schemas.microsoft.com/office/drawing/2014/main" id="{46AA7EB6-C874-E27F-BF54-35235FEDAAE9}"/>
              </a:ext>
            </a:extLst>
          </p:cNvPr>
          <p:cNvSpPr txBox="1"/>
          <p:nvPr/>
        </p:nvSpPr>
        <p:spPr>
          <a:xfrm>
            <a:off x="482600" y="1092071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数据湖技术的解决方案</a:t>
            </a:r>
          </a:p>
        </p:txBody>
      </p:sp>
    </p:spTree>
    <p:extLst>
      <p:ext uri="{BB962C8B-B14F-4D97-AF65-F5344CB8AC3E}">
        <p14:creationId xmlns:p14="http://schemas.microsoft.com/office/powerpoint/2010/main" val="2317572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2000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endParaRPr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7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9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9" name="image 40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482600" y="1092071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同程旅行湖仓探索历程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6" name="圆角矩形 34">
            <a:extLst>
              <a:ext uri="{FF2B5EF4-FFF2-40B4-BE49-F238E27FC236}">
                <a16:creationId xmlns:a16="http://schemas.microsoft.com/office/drawing/2014/main" id="{A29926E5-7C98-1C42-51C0-FE42C49D8BCB}"/>
              </a:ext>
            </a:extLst>
          </p:cNvPr>
          <p:cNvSpPr/>
          <p:nvPr/>
        </p:nvSpPr>
        <p:spPr>
          <a:xfrm rot="10800000">
            <a:off x="1301411" y="2455853"/>
            <a:ext cx="3019425" cy="3488055"/>
          </a:xfrm>
          <a:prstGeom prst="roundRect">
            <a:avLst>
              <a:gd name="adj" fmla="val 5343"/>
            </a:avLst>
          </a:prstGeom>
          <a:noFill/>
          <a:ln w="3175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endParaRPr kumimoji="1" lang="zh-CN" altLang="en-US" sz="6095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7" name="圆角矩形 34">
            <a:extLst>
              <a:ext uri="{FF2B5EF4-FFF2-40B4-BE49-F238E27FC236}">
                <a16:creationId xmlns:a16="http://schemas.microsoft.com/office/drawing/2014/main" id="{DEA891B4-7B88-DB98-1FC9-628394EFE36D}"/>
              </a:ext>
            </a:extLst>
          </p:cNvPr>
          <p:cNvSpPr/>
          <p:nvPr/>
        </p:nvSpPr>
        <p:spPr>
          <a:xfrm rot="10800000">
            <a:off x="4644051" y="2455853"/>
            <a:ext cx="3006090" cy="3488055"/>
          </a:xfrm>
          <a:prstGeom prst="roundRect">
            <a:avLst>
              <a:gd name="adj" fmla="val 5343"/>
            </a:avLst>
          </a:prstGeom>
          <a:noFill/>
          <a:ln w="3175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endParaRPr kumimoji="1" lang="zh-CN" altLang="en-US" sz="6095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E0C5D40B-F4DA-1460-0042-C08E8561748B}"/>
              </a:ext>
            </a:extLst>
          </p:cNvPr>
          <p:cNvSpPr/>
          <p:nvPr/>
        </p:nvSpPr>
        <p:spPr>
          <a:xfrm>
            <a:off x="1346157" y="1842261"/>
            <a:ext cx="2487930" cy="472440"/>
          </a:xfrm>
          <a:prstGeom prst="rect">
            <a:avLst/>
          </a:prstGeom>
          <a:gradFill>
            <a:gsLst>
              <a:gs pos="0">
                <a:srgbClr val="681E55"/>
              </a:gs>
              <a:gs pos="100000">
                <a:srgbClr val="3252FD"/>
              </a:gs>
            </a:gsLst>
            <a:lin ang="19177154" scaled="0"/>
          </a:gradFill>
          <a:ln w="12700">
            <a:miter lim="400000"/>
          </a:ln>
        </p:spPr>
        <p:txBody>
          <a:bodyPr lIns="66501" tIns="66501" rIns="66501" bIns="66501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kumimoji="1" lang="en-US" altLang="zh-CN" sz="1600" b="1" dirty="0">
                <a:solidFill>
                  <a:schemeClr val="bg1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Alibaba PuHuiTi 2.0 55 Regular" pitchFamily="18" charset="-122"/>
                <a:sym typeface="+mn-ea"/>
              </a:rPr>
              <a:t>Spark + Apache Kudu</a:t>
            </a: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7C83AB9A-04DB-5E13-A834-D12895AD919C}"/>
              </a:ext>
            </a:extLst>
          </p:cNvPr>
          <p:cNvSpPr/>
          <p:nvPr/>
        </p:nvSpPr>
        <p:spPr>
          <a:xfrm>
            <a:off x="4903131" y="1860858"/>
            <a:ext cx="2487930" cy="472440"/>
          </a:xfrm>
          <a:prstGeom prst="rect">
            <a:avLst/>
          </a:prstGeom>
          <a:gradFill>
            <a:gsLst>
              <a:gs pos="0">
                <a:srgbClr val="681E55"/>
              </a:gs>
              <a:gs pos="100000">
                <a:srgbClr val="3252FD"/>
              </a:gs>
            </a:gsLst>
            <a:lin ang="19177154" scaled="0"/>
          </a:gradFill>
          <a:ln w="12700">
            <a:miter lim="400000"/>
          </a:ln>
        </p:spPr>
        <p:txBody>
          <a:bodyPr lIns="66501" tIns="66501" rIns="66501" bIns="66501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kumimoji="1" lang="en-US" altLang="zh-CN" sz="1600" b="1" dirty="0">
                <a:solidFill>
                  <a:schemeClr val="bg1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Alibaba PuHuiTi 2.0 55 Regular" pitchFamily="18" charset="-122"/>
                <a:sym typeface="+mn-ea"/>
              </a:rPr>
              <a:t>Flink + Apache Hudi</a:t>
            </a: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A1B73E0A-E2B6-A68F-775F-9F38D1123F0F}"/>
              </a:ext>
            </a:extLst>
          </p:cNvPr>
          <p:cNvSpPr/>
          <p:nvPr/>
        </p:nvSpPr>
        <p:spPr>
          <a:xfrm>
            <a:off x="8200050" y="1860858"/>
            <a:ext cx="3006089" cy="472440"/>
          </a:xfrm>
          <a:prstGeom prst="rect">
            <a:avLst/>
          </a:prstGeom>
          <a:gradFill>
            <a:gsLst>
              <a:gs pos="0">
                <a:srgbClr val="681E55"/>
              </a:gs>
              <a:gs pos="100000">
                <a:srgbClr val="3252FD"/>
              </a:gs>
            </a:gsLst>
            <a:lin ang="19177154" scaled="0"/>
          </a:gradFill>
          <a:ln w="12700">
            <a:miter lim="400000"/>
          </a:ln>
        </p:spPr>
        <p:txBody>
          <a:bodyPr lIns="66501" tIns="66501" rIns="66501" bIns="66501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kumimoji="1" lang="en-US" altLang="zh-CN" sz="1600" b="1" dirty="0">
                <a:solidFill>
                  <a:schemeClr val="bg1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Alibaba PuHuiTi 2.0 55 Regular" pitchFamily="18" charset="-122"/>
                <a:sym typeface="+mn-ea"/>
              </a:rPr>
              <a:t>Flink + </a:t>
            </a:r>
            <a:r>
              <a:rPr kumimoji="1" lang="en-US" altLang="zh-CN" sz="1600" b="1" dirty="0" err="1">
                <a:solidFill>
                  <a:schemeClr val="bg1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Alibaba PuHuiTi 2.0 55 Regular" pitchFamily="18" charset="-122"/>
                <a:sym typeface="+mn-ea"/>
              </a:rPr>
              <a:t>Paimon</a:t>
            </a:r>
            <a:r>
              <a:rPr kumimoji="1" lang="en-US" altLang="zh-CN" sz="1600" b="1" dirty="0">
                <a:solidFill>
                  <a:schemeClr val="bg1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Alibaba PuHuiTi 2.0 55 Regular" pitchFamily="18" charset="-122"/>
                <a:sym typeface="+mn-ea"/>
              </a:rPr>
              <a:t> + </a:t>
            </a:r>
            <a:r>
              <a:rPr kumimoji="1" lang="en-US" altLang="zh-CN" sz="1600" b="1" dirty="0" err="1">
                <a:solidFill>
                  <a:schemeClr val="bg1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Alibaba PuHuiTi 2.0 55 Regular" pitchFamily="18" charset="-122"/>
                <a:sym typeface="+mn-ea"/>
              </a:rPr>
              <a:t>Starrocks</a:t>
            </a:r>
            <a:endParaRPr kumimoji="1" lang="en-US" altLang="zh-CN" sz="1600" b="1" dirty="0">
              <a:solidFill>
                <a:schemeClr val="bg1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Alibaba PuHuiTi 2.0 55 Regular" pitchFamily="18" charset="-122"/>
              <a:sym typeface="+mn-ea"/>
            </a:endParaRPr>
          </a:p>
        </p:txBody>
      </p:sp>
      <p:sp>
        <p:nvSpPr>
          <p:cNvPr id="11" name="圆角矩形 34">
            <a:extLst>
              <a:ext uri="{FF2B5EF4-FFF2-40B4-BE49-F238E27FC236}">
                <a16:creationId xmlns:a16="http://schemas.microsoft.com/office/drawing/2014/main" id="{7DBCECFB-CFFC-A249-331D-4F2591C7B80C}"/>
              </a:ext>
            </a:extLst>
          </p:cNvPr>
          <p:cNvSpPr/>
          <p:nvPr/>
        </p:nvSpPr>
        <p:spPr>
          <a:xfrm rot="10800000">
            <a:off x="7980976" y="2482523"/>
            <a:ext cx="3006090" cy="3462020"/>
          </a:xfrm>
          <a:prstGeom prst="roundRect">
            <a:avLst>
              <a:gd name="adj" fmla="val 5343"/>
            </a:avLst>
          </a:prstGeom>
          <a:noFill/>
          <a:ln w="3175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endParaRPr kumimoji="1" lang="zh-CN" altLang="en-US" sz="6095" kern="0" dirty="0">
              <a:solidFill>
                <a:prstClr val="white"/>
              </a:solidFill>
              <a:ea typeface="阿里巴巴普惠体 M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0FC5150-AEA9-5706-4491-B93B41CB1B67}"/>
              </a:ext>
            </a:extLst>
          </p:cNvPr>
          <p:cNvSpPr>
            <a:spLocks noGrp="1"/>
          </p:cNvSpPr>
          <p:nvPr/>
        </p:nvSpPr>
        <p:spPr>
          <a:xfrm>
            <a:off x="3884591" y="1842126"/>
            <a:ext cx="900430" cy="2400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 anchorCtr="0">
            <a:sp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0" b="0" i="0" u="none" strike="noStrike" cap="none" spc="0" baseline="0">
                <a:solidFill>
                  <a:srgbClr val="FFFFFF"/>
                </a:solidFill>
                <a:uFillTx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OPPOSans H" panose="00020600040101010101" charset="-122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" panose="00020600040101010101" charset="-122"/>
              </a:rPr>
              <a:t>维护和成本</a:t>
            </a: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A0CDEB73-5DA2-3C05-0164-975235AD60AC}"/>
              </a:ext>
            </a:extLst>
          </p:cNvPr>
          <p:cNvSpPr>
            <a:spLocks noGrp="1"/>
          </p:cNvSpPr>
          <p:nvPr/>
        </p:nvSpPr>
        <p:spPr>
          <a:xfrm>
            <a:off x="7364391" y="1875146"/>
            <a:ext cx="900430" cy="2400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 anchorCtr="0">
            <a:sp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0" b="0" i="0" u="none" strike="noStrike" cap="none" spc="0" baseline="0">
                <a:solidFill>
                  <a:srgbClr val="FFFFFF"/>
                </a:solidFill>
                <a:uFillTx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OPPOSans H" panose="00020600040101010101" charset="-122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schemeClr val="bg1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" panose="00020600040101010101" charset="-122"/>
              </a:rPr>
              <a:t>流式湖仓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40E96F4E-83E0-8E8B-6856-506B01DC3E10}"/>
              </a:ext>
            </a:extLst>
          </p:cNvPr>
          <p:cNvSpPr>
            <a:spLocks noGrp="1"/>
          </p:cNvSpPr>
          <p:nvPr/>
        </p:nvSpPr>
        <p:spPr>
          <a:xfrm>
            <a:off x="2003721" y="2647623"/>
            <a:ext cx="1616075" cy="2946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 anchorCtr="0">
            <a:sp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0" b="0" i="0" u="none" strike="noStrike" cap="none" spc="0" baseline="0">
                <a:solidFill>
                  <a:srgbClr val="FFFFFF"/>
                </a:solidFill>
                <a:uFillTx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OPPOSans H" panose="00020600040101010101" charset="-122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2.0 55 Regular" pitchFamily="18" charset="-122"/>
              </a:rPr>
              <a:t>准实时湖仓</a:t>
            </a:r>
          </a:p>
        </p:txBody>
      </p:sp>
      <p:sp>
        <p:nvSpPr>
          <p:cNvPr id="17" name="圆角矩形 34">
            <a:extLst>
              <a:ext uri="{FF2B5EF4-FFF2-40B4-BE49-F238E27FC236}">
                <a16:creationId xmlns:a16="http://schemas.microsoft.com/office/drawing/2014/main" id="{AA534306-B6A0-B476-7C3C-5C8FB86C299D}"/>
              </a:ext>
            </a:extLst>
          </p:cNvPr>
          <p:cNvSpPr/>
          <p:nvPr/>
        </p:nvSpPr>
        <p:spPr>
          <a:xfrm>
            <a:off x="2003721" y="4205278"/>
            <a:ext cx="1577975" cy="327025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主要痛点</a:t>
            </a:r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EF2D6794-109B-8A6C-A4E7-21EB60044624}"/>
              </a:ext>
            </a:extLst>
          </p:cNvPr>
          <p:cNvSpPr>
            <a:spLocks noGrp="1"/>
          </p:cNvSpPr>
          <p:nvPr/>
        </p:nvSpPr>
        <p:spPr>
          <a:xfrm>
            <a:off x="2003721" y="4549891"/>
            <a:ext cx="1853565" cy="117795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 anchorCtr="0">
            <a:sp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0" b="0" i="0" u="none" strike="noStrike" cap="none" spc="0" baseline="0">
                <a:solidFill>
                  <a:srgbClr val="FFFFFF"/>
                </a:solidFill>
                <a:uFillTx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OPPOSans H" panose="00020600040101010101" charset="-122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en-US" altLang="zh-CN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spark </a:t>
            </a: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小时调度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数据无法复用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运维和维护成本较高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en-US" altLang="zh-CN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ssd</a:t>
            </a: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应用成本高</a:t>
            </a:r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4EF2E063-5B7B-A351-5E35-C7394C26AC4A}"/>
              </a:ext>
            </a:extLst>
          </p:cNvPr>
          <p:cNvSpPr>
            <a:spLocks noGrp="1"/>
          </p:cNvSpPr>
          <p:nvPr/>
        </p:nvSpPr>
        <p:spPr>
          <a:xfrm>
            <a:off x="5342551" y="2661593"/>
            <a:ext cx="1616075" cy="2946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 anchorCtr="0">
            <a:sp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0" b="0" i="0" u="none" strike="noStrike" cap="none" spc="0" baseline="0">
                <a:solidFill>
                  <a:srgbClr val="FFFFFF"/>
                </a:solidFill>
                <a:uFillTx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OPPOSans H" panose="00020600040101010101" charset="-122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2.0 55 Regular" pitchFamily="18" charset="-122"/>
              </a:rPr>
              <a:t>基于</a:t>
            </a:r>
            <a:r>
              <a:rPr kumimoji="1" lang="en-US" altLang="zh-CN" sz="1400" b="1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2.0 55 Regular" pitchFamily="18" charset="-122"/>
              </a:rPr>
              <a:t>Hudi</a:t>
            </a:r>
            <a:r>
              <a:rPr kumimoji="1" lang="zh-CN" altLang="en-US" sz="1400" b="1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2.0 55 Regular" pitchFamily="18" charset="-122"/>
              </a:rPr>
              <a:t>流式湖仓</a:t>
            </a:r>
          </a:p>
        </p:txBody>
      </p:sp>
      <p:sp>
        <p:nvSpPr>
          <p:cNvPr id="20" name="圆角矩形 34">
            <a:extLst>
              <a:ext uri="{FF2B5EF4-FFF2-40B4-BE49-F238E27FC236}">
                <a16:creationId xmlns:a16="http://schemas.microsoft.com/office/drawing/2014/main" id="{6AE639CD-6733-2236-23AD-F49DA562E4FA}"/>
              </a:ext>
            </a:extLst>
          </p:cNvPr>
          <p:cNvSpPr/>
          <p:nvPr/>
        </p:nvSpPr>
        <p:spPr>
          <a:xfrm>
            <a:off x="5380651" y="2942263"/>
            <a:ext cx="1577975" cy="327025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业务特点</a:t>
            </a:r>
          </a:p>
        </p:txBody>
      </p:sp>
      <p:sp>
        <p:nvSpPr>
          <p:cNvPr id="21" name="圆角矩形 34">
            <a:extLst>
              <a:ext uri="{FF2B5EF4-FFF2-40B4-BE49-F238E27FC236}">
                <a16:creationId xmlns:a16="http://schemas.microsoft.com/office/drawing/2014/main" id="{15D47FDD-68E8-DC1C-BB36-0D84C1BB4D61}"/>
              </a:ext>
            </a:extLst>
          </p:cNvPr>
          <p:cNvSpPr/>
          <p:nvPr/>
        </p:nvSpPr>
        <p:spPr>
          <a:xfrm>
            <a:off x="5380651" y="4208453"/>
            <a:ext cx="1577975" cy="327025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主要痛点</a:t>
            </a:r>
          </a:p>
        </p:txBody>
      </p:sp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709908FA-31C4-8F97-A502-D7F74479838D}"/>
              </a:ext>
            </a:extLst>
          </p:cNvPr>
          <p:cNvSpPr>
            <a:spLocks noGrp="1"/>
          </p:cNvSpPr>
          <p:nvPr/>
        </p:nvSpPr>
        <p:spPr>
          <a:xfrm>
            <a:off x="5342551" y="4566584"/>
            <a:ext cx="1870075" cy="117795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 anchorCtr="0">
            <a:sp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0" b="0" i="0" u="none" strike="noStrike" cap="none" spc="0" baseline="0">
                <a:solidFill>
                  <a:srgbClr val="FFFFFF"/>
                </a:solidFill>
                <a:uFillTx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OPPOSans H" panose="00020600040101010101" charset="-122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部分</a:t>
            </a:r>
            <a:r>
              <a:rPr kumimoji="1" lang="en-US" altLang="zh-CN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ODS</a:t>
            </a: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同步效率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en-US" altLang="zh-CN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Hudi</a:t>
            </a: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的资源消耗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读写性能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数据质量</a:t>
            </a:r>
          </a:p>
        </p:txBody>
      </p:sp>
      <p:sp>
        <p:nvSpPr>
          <p:cNvPr id="23" name="文本占位符 1">
            <a:extLst>
              <a:ext uri="{FF2B5EF4-FFF2-40B4-BE49-F238E27FC236}">
                <a16:creationId xmlns:a16="http://schemas.microsoft.com/office/drawing/2014/main" id="{0186C875-A519-A2EF-5F91-952CEED6F274}"/>
              </a:ext>
            </a:extLst>
          </p:cNvPr>
          <p:cNvSpPr>
            <a:spLocks noGrp="1"/>
          </p:cNvSpPr>
          <p:nvPr/>
        </p:nvSpPr>
        <p:spPr>
          <a:xfrm>
            <a:off x="8356261" y="2661276"/>
            <a:ext cx="2255520" cy="2946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 anchorCtr="0">
            <a:sp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0" b="0" i="0" u="none" strike="noStrike" cap="none" spc="0" baseline="0">
                <a:solidFill>
                  <a:srgbClr val="FFFFFF"/>
                </a:solidFill>
                <a:uFillTx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OPPOSans H" panose="00020600040101010101" charset="-122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2.0 55 Regular" pitchFamily="18" charset="-122"/>
              </a:rPr>
              <a:t>流式湖仓</a:t>
            </a:r>
          </a:p>
        </p:txBody>
      </p:sp>
      <p:sp>
        <p:nvSpPr>
          <p:cNvPr id="24" name="圆角矩形 34">
            <a:extLst>
              <a:ext uri="{FF2B5EF4-FFF2-40B4-BE49-F238E27FC236}">
                <a16:creationId xmlns:a16="http://schemas.microsoft.com/office/drawing/2014/main" id="{51520B73-EA6C-CD43-7864-34F21134D93B}"/>
              </a:ext>
            </a:extLst>
          </p:cNvPr>
          <p:cNvSpPr/>
          <p:nvPr/>
        </p:nvSpPr>
        <p:spPr>
          <a:xfrm>
            <a:off x="8774091" y="2942263"/>
            <a:ext cx="1577975" cy="327025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业务特点</a:t>
            </a:r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934FB642-9CA9-0BAB-2359-04BD72F08431}"/>
              </a:ext>
            </a:extLst>
          </p:cNvPr>
          <p:cNvSpPr>
            <a:spLocks noGrp="1"/>
          </p:cNvSpPr>
          <p:nvPr/>
        </p:nvSpPr>
        <p:spPr>
          <a:xfrm>
            <a:off x="8741706" y="3304339"/>
            <a:ext cx="1870075" cy="62395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 anchorCtr="0">
            <a:sp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0" b="0" i="0" u="none" strike="noStrike" cap="none" spc="0" baseline="0">
                <a:solidFill>
                  <a:srgbClr val="FFFFFF"/>
                </a:solidFill>
                <a:uFillTx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OPPOSans H" panose="00020600040101010101" charset="-122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全链路实时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成本和效率</a:t>
            </a:r>
          </a:p>
        </p:txBody>
      </p:sp>
      <p:sp>
        <p:nvSpPr>
          <p:cNvPr id="26" name="圆角矩形 34">
            <a:extLst>
              <a:ext uri="{FF2B5EF4-FFF2-40B4-BE49-F238E27FC236}">
                <a16:creationId xmlns:a16="http://schemas.microsoft.com/office/drawing/2014/main" id="{50BB9D78-2DB3-DE0D-543F-4E985B5D4AC3}"/>
              </a:ext>
            </a:extLst>
          </p:cNvPr>
          <p:cNvSpPr/>
          <p:nvPr/>
        </p:nvSpPr>
        <p:spPr>
          <a:xfrm>
            <a:off x="8774091" y="4197023"/>
            <a:ext cx="1577975" cy="327025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主要优点</a:t>
            </a:r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36D7342F-0A49-5BF1-4D47-6853C86F9A9E}"/>
              </a:ext>
            </a:extLst>
          </p:cNvPr>
          <p:cNvSpPr>
            <a:spLocks noGrp="1"/>
          </p:cNvSpPr>
          <p:nvPr/>
        </p:nvSpPr>
        <p:spPr>
          <a:xfrm>
            <a:off x="8628041" y="4643762"/>
            <a:ext cx="1870075" cy="117795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 anchorCtr="0">
            <a:sp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0" b="0" i="0" u="none" strike="noStrike" cap="none" spc="0" baseline="0">
                <a:solidFill>
                  <a:srgbClr val="FFFFFF"/>
                </a:solidFill>
                <a:uFillTx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OPPOSans H" panose="00020600040101010101" charset="-122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流批一体存储和计算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丰富易扩展的合并引擎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多种</a:t>
            </a:r>
            <a:r>
              <a:rPr kumimoji="1" lang="en-US" altLang="zh-CN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changgelog</a:t>
            </a: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模式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更简单的一致性状态</a:t>
            </a:r>
          </a:p>
        </p:txBody>
      </p:sp>
      <p:sp>
        <p:nvSpPr>
          <p:cNvPr id="28" name="圆角矩形 34">
            <a:extLst>
              <a:ext uri="{FF2B5EF4-FFF2-40B4-BE49-F238E27FC236}">
                <a16:creationId xmlns:a16="http://schemas.microsoft.com/office/drawing/2014/main" id="{2CFBF87E-B34D-03F9-112E-9AC19F1C7FC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41821" y="2942263"/>
            <a:ext cx="1577975" cy="327025"/>
          </a:xfrm>
          <a:prstGeom prst="roundRect">
            <a:avLst>
              <a:gd name="adj" fmla="val 5343"/>
            </a:avLst>
          </a:prstGeom>
          <a:gradFill>
            <a:gsLst>
              <a:gs pos="0">
                <a:srgbClr val="14CBC6">
                  <a:alpha val="66833"/>
                </a:srgbClr>
              </a:gs>
              <a:gs pos="100000">
                <a:srgbClr val="D15A69">
                  <a:alpha val="67000"/>
                </a:srgbClr>
              </a:gs>
              <a:gs pos="65000">
                <a:srgbClr val="D15A69">
                  <a:alpha val="0"/>
                </a:srgbClr>
              </a:gs>
              <a:gs pos="42000">
                <a:srgbClr val="14CBC6">
                  <a:alpha val="0"/>
                </a:srgbClr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741805"/>
            <a:r>
              <a:rPr kumimoji="1" lang="zh-CN" altLang="en-US" sz="1400" kern="0" dirty="0">
                <a:solidFill>
                  <a:prstClr val="white"/>
                </a:solidFill>
                <a:ea typeface="阿里巴巴普惠体 M"/>
              </a:rPr>
              <a:t>业务特点</a:t>
            </a:r>
          </a:p>
        </p:txBody>
      </p:sp>
      <p:sp>
        <p:nvSpPr>
          <p:cNvPr id="29" name="文本占位符 1">
            <a:extLst>
              <a:ext uri="{FF2B5EF4-FFF2-40B4-BE49-F238E27FC236}">
                <a16:creationId xmlns:a16="http://schemas.microsoft.com/office/drawing/2014/main" id="{04E7F36D-4251-CE66-AEC3-DB0E02417B14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242856" y="3387206"/>
            <a:ext cx="1853565" cy="62395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 anchorCtr="0">
            <a:sp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0" b="0" i="0" u="none" strike="noStrike" cap="none" spc="0" baseline="0">
                <a:solidFill>
                  <a:srgbClr val="FFFFFF"/>
                </a:solidFill>
                <a:uFillTx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OPPOSans H" panose="00020600040101010101" charset="-122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en-US" altLang="zh-CN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ODS</a:t>
            </a: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近实时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流读需求</a:t>
            </a:r>
          </a:p>
        </p:txBody>
      </p:sp>
      <p:sp>
        <p:nvSpPr>
          <p:cNvPr id="30" name="文本占位符 1">
            <a:extLst>
              <a:ext uri="{FF2B5EF4-FFF2-40B4-BE49-F238E27FC236}">
                <a16:creationId xmlns:a16="http://schemas.microsoft.com/office/drawing/2014/main" id="{90D77D8B-A728-E874-75D4-EA593E083CCA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31026" y="3363642"/>
            <a:ext cx="1853565" cy="9009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 anchorCtr="0">
            <a:sp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0" b="0" i="0" u="none" strike="noStrike" cap="none" spc="0" baseline="0">
                <a:solidFill>
                  <a:srgbClr val="FFFFFF"/>
                </a:solidFill>
                <a:uFillTx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OPPOSans H" panose="00020600040101010101" charset="-122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Helvetica Neue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离线实时双写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zh-CN" altLang="en-US" sz="1200" b="1" dirty="0">
                <a:solidFill>
                  <a:schemeClr val="bg1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Alibaba PuHuiTi 2.0 55 Regular" pitchFamily="18" charset="-122"/>
              </a:rPr>
              <a:t>特定实时场景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Ø"/>
            </a:pPr>
            <a:endParaRPr kumimoji="1" lang="zh-CN" altLang="en-US" sz="1200" b="1" dirty="0">
              <a:solidFill>
                <a:schemeClr val="bg1"/>
              </a:solidFill>
              <a:latin typeface="阿里巴巴普惠体 Light" panose="00020600040101010101" charset="-122"/>
              <a:ea typeface="阿里巴巴普惠体 Light" panose="00020600040101010101" charset="-122"/>
              <a:cs typeface="Alibaba PuHuiTi 2.0 55 Regular" pitchFamily="18" charset="-122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3C8D69D9-6E6D-7C7F-D912-6D118C727F8D}"/>
              </a:ext>
            </a:extLst>
          </p:cNvPr>
          <p:cNvSpPr/>
          <p:nvPr/>
        </p:nvSpPr>
        <p:spPr>
          <a:xfrm>
            <a:off x="3884591" y="2034055"/>
            <a:ext cx="979170" cy="3473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2FBB6CB4-9A51-BD7F-7398-377CF4ABD380}"/>
              </a:ext>
            </a:extLst>
          </p:cNvPr>
          <p:cNvSpPr/>
          <p:nvPr/>
        </p:nvSpPr>
        <p:spPr>
          <a:xfrm>
            <a:off x="7424716" y="2060406"/>
            <a:ext cx="724831" cy="3473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59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6" name="image 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907" name="image 9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909" name="image 9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9010" name="Object 9010"/>
          <p:cNvSpPr txBox="1"/>
          <p:nvPr/>
        </p:nvSpPr>
        <p:spPr>
          <a:xfrm>
            <a:off x="5335270" y="3592067"/>
            <a:ext cx="36449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100" b="0" i="0" dirty="0">
                <a:blipFill>
                  <a:blip r:embed="rId8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The background</a:t>
            </a:r>
            <a:endParaRPr lang="zh-CN" altLang="en-US" sz="2100" b="0" i="0" dirty="0">
              <a:blipFill>
                <a:blip r:embed="rId8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9011" name="image 90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36667" y="2775331"/>
            <a:ext cx="4263898" cy="1773427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5346192" y="2848356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000" b="0" i="0" dirty="0" err="1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Paimon</a:t>
            </a:r>
            <a:r>
              <a:rPr lang="zh-CN" altLang="en-US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湖仓架构</a:t>
            </a:r>
          </a:p>
        </p:txBody>
      </p:sp>
      <p:pic>
        <p:nvPicPr>
          <p:cNvPr id="99013" name="image 90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9014" name="image 9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9015" name="image 90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14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2000" dirty="0">
                <a:latin typeface="阿里巴巴普惠体" panose="02010600030101010101" charset="-122"/>
                <a:ea typeface="阿里巴巴普惠体" panose="02010600030101010101" charset="-122"/>
                <a:cs typeface="阿里巴巴普惠体" panose="02010600030101010101" charset="-122"/>
              </a:endParaRPr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sp>
        <p:nvSpPr>
          <p:cNvPr id="4012" name="Object 4012"/>
          <p:cNvSpPr txBox="1"/>
          <p:nvPr/>
        </p:nvSpPr>
        <p:spPr>
          <a:xfrm>
            <a:off x="482600" y="1092071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Apache 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特点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40" name="image 506">
            <a:extLst>
              <a:ext uri="{FF2B5EF4-FFF2-40B4-BE49-F238E27FC236}">
                <a16:creationId xmlns:a16="http://schemas.microsoft.com/office/drawing/2014/main" id="{B9B13121-1702-6655-4EDE-73F4CFFF718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7075" y="1706626"/>
            <a:ext cx="3323082" cy="4316984"/>
          </a:xfrm>
          <a:prstGeom prst="rect">
            <a:avLst/>
          </a:prstGeom>
        </p:spPr>
      </p:pic>
      <p:pic>
        <p:nvPicPr>
          <p:cNvPr id="41" name="image 507">
            <a:extLst>
              <a:ext uri="{FF2B5EF4-FFF2-40B4-BE49-F238E27FC236}">
                <a16:creationId xmlns:a16="http://schemas.microsoft.com/office/drawing/2014/main" id="{BAA326E0-DE3F-84AB-0789-E71EB45EA3A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443349" y="1706626"/>
            <a:ext cx="3323082" cy="4316984"/>
          </a:xfrm>
          <a:prstGeom prst="rect">
            <a:avLst/>
          </a:prstGeom>
        </p:spPr>
      </p:pic>
      <p:pic>
        <p:nvPicPr>
          <p:cNvPr id="42" name="image 508">
            <a:extLst>
              <a:ext uri="{FF2B5EF4-FFF2-40B4-BE49-F238E27FC236}">
                <a16:creationId xmlns:a16="http://schemas.microsoft.com/office/drawing/2014/main" id="{F52AE58D-E51B-439D-AE58-5C108DF15A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193532" y="1706626"/>
            <a:ext cx="3323082" cy="4316984"/>
          </a:xfrm>
          <a:prstGeom prst="rect">
            <a:avLst/>
          </a:prstGeom>
        </p:spPr>
      </p:pic>
      <p:sp>
        <p:nvSpPr>
          <p:cNvPr id="43" name="Object 5010">
            <a:extLst>
              <a:ext uri="{FF2B5EF4-FFF2-40B4-BE49-F238E27FC236}">
                <a16:creationId xmlns:a16="http://schemas.microsoft.com/office/drawing/2014/main" id="{B9FFF611-341D-8925-3731-17964BB1D7B5}"/>
              </a:ext>
            </a:extLst>
          </p:cNvPr>
          <p:cNvSpPr txBox="1"/>
          <p:nvPr/>
        </p:nvSpPr>
        <p:spPr>
          <a:xfrm>
            <a:off x="1306449" y="4290695"/>
            <a:ext cx="2247900" cy="1143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流批读写一体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实时离线存储一体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4" name="Object 5012">
            <a:extLst>
              <a:ext uri="{FF2B5EF4-FFF2-40B4-BE49-F238E27FC236}">
                <a16:creationId xmlns:a16="http://schemas.microsoft.com/office/drawing/2014/main" id="{CC211A3C-6EA5-3458-1C48-7BD385FEF74F}"/>
              </a:ext>
            </a:extLst>
          </p:cNvPr>
          <p:cNvSpPr txBox="1"/>
          <p:nvPr/>
        </p:nvSpPr>
        <p:spPr>
          <a:xfrm>
            <a:off x="735965" y="3437128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i="0" dirty="0">
                <a:blipFill>
                  <a:blip r:embed="rId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流批一体</a:t>
            </a:r>
          </a:p>
        </p:txBody>
      </p:sp>
      <p:sp>
        <p:nvSpPr>
          <p:cNvPr id="45" name="Object 5014">
            <a:extLst>
              <a:ext uri="{FF2B5EF4-FFF2-40B4-BE49-F238E27FC236}">
                <a16:creationId xmlns:a16="http://schemas.microsoft.com/office/drawing/2014/main" id="{329A2B39-E902-617B-55A9-E46F7B23B36E}"/>
              </a:ext>
            </a:extLst>
          </p:cNvPr>
          <p:cNvSpPr txBox="1"/>
          <p:nvPr/>
        </p:nvSpPr>
        <p:spPr>
          <a:xfrm>
            <a:off x="5012690" y="4290695"/>
            <a:ext cx="2247900" cy="1143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LSM Based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高写入性能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桶级别筛选加速查询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独有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Lookup changelog </a:t>
            </a: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6" name="Object 5016">
            <a:extLst>
              <a:ext uri="{FF2B5EF4-FFF2-40B4-BE49-F238E27FC236}">
                <a16:creationId xmlns:a16="http://schemas.microsoft.com/office/drawing/2014/main" id="{328543EB-CD29-ECBB-A852-DAFE5DC4EB32}"/>
              </a:ext>
            </a:extLst>
          </p:cNvPr>
          <p:cNvSpPr txBox="1"/>
          <p:nvPr/>
        </p:nvSpPr>
        <p:spPr>
          <a:xfrm>
            <a:off x="4452239" y="3437128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i="0" dirty="0">
                <a:blipFill>
                  <a:blip r:embed="rId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高效稳定</a:t>
            </a:r>
          </a:p>
        </p:txBody>
      </p:sp>
      <p:sp>
        <p:nvSpPr>
          <p:cNvPr id="47" name="Object 5018">
            <a:extLst>
              <a:ext uri="{FF2B5EF4-FFF2-40B4-BE49-F238E27FC236}">
                <a16:creationId xmlns:a16="http://schemas.microsoft.com/office/drawing/2014/main" id="{0499E46B-8BE5-0FFF-D19A-E83519310F3C}"/>
              </a:ext>
            </a:extLst>
          </p:cNvPr>
          <p:cNvSpPr txBox="1"/>
          <p:nvPr/>
        </p:nvSpPr>
        <p:spPr>
          <a:xfrm>
            <a:off x="8762746" y="4290695"/>
            <a:ext cx="2247900" cy="147221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主键、局部更新、聚合等丰富的合并引擎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自动构建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tag</a:t>
            </a:r>
            <a:r>
              <a:rPr lang="zh-CN" altLang="en-US" sz="12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，丰富离线场景</a:t>
            </a:r>
            <a:endParaRPr lang="en-US" altLang="zh-CN" sz="12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44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类</a:t>
            </a:r>
            <a:r>
              <a:rPr lang="en-US" altLang="zh-CN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Kafka Consumer</a:t>
            </a:r>
            <a:r>
              <a:rPr lang="zh-CN" altLang="en-US" sz="12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支持丰富实时场景</a:t>
            </a:r>
            <a:endParaRPr lang="en-US" altLang="zh-CN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8" name="Object 5020">
            <a:extLst>
              <a:ext uri="{FF2B5EF4-FFF2-40B4-BE49-F238E27FC236}">
                <a16:creationId xmlns:a16="http://schemas.microsoft.com/office/drawing/2014/main" id="{BE3F9C42-D928-DBD3-4FC9-22CBFE5A7BEE}"/>
              </a:ext>
            </a:extLst>
          </p:cNvPr>
          <p:cNvSpPr txBox="1"/>
          <p:nvPr/>
        </p:nvSpPr>
        <p:spPr>
          <a:xfrm>
            <a:off x="8202422" y="3426333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i="0" dirty="0">
                <a:blipFill>
                  <a:blip r:embed="rId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功能强大</a:t>
            </a:r>
          </a:p>
        </p:txBody>
      </p:sp>
      <p:pic>
        <p:nvPicPr>
          <p:cNvPr id="49" name="image 5021">
            <a:extLst>
              <a:ext uri="{FF2B5EF4-FFF2-40B4-BE49-F238E27FC236}">
                <a16:creationId xmlns:a16="http://schemas.microsoft.com/office/drawing/2014/main" id="{D7EFB374-D579-EFDE-C570-97D863A98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43354" y="2518537"/>
            <a:ext cx="776605" cy="776605"/>
          </a:xfrm>
          <a:prstGeom prst="rect">
            <a:avLst/>
          </a:prstGeom>
        </p:spPr>
      </p:pic>
      <p:pic>
        <p:nvPicPr>
          <p:cNvPr id="50" name="image 5022">
            <a:extLst>
              <a:ext uri="{FF2B5EF4-FFF2-40B4-BE49-F238E27FC236}">
                <a16:creationId xmlns:a16="http://schemas.microsoft.com/office/drawing/2014/main" id="{D3F44ABB-4F7C-0DCF-92B4-E97280539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696204" y="2535301"/>
            <a:ext cx="776605" cy="743204"/>
          </a:xfrm>
          <a:prstGeom prst="rect">
            <a:avLst/>
          </a:prstGeom>
        </p:spPr>
      </p:pic>
      <p:pic>
        <p:nvPicPr>
          <p:cNvPr id="51" name="image 5023">
            <a:extLst>
              <a:ext uri="{FF2B5EF4-FFF2-40B4-BE49-F238E27FC236}">
                <a16:creationId xmlns:a16="http://schemas.microsoft.com/office/drawing/2014/main" id="{864BC64B-1177-5AE7-741F-50BA742CD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449054" y="2572893"/>
            <a:ext cx="776605" cy="667893"/>
          </a:xfrm>
          <a:prstGeom prst="rect">
            <a:avLst/>
          </a:prstGeom>
        </p:spPr>
      </p:pic>
      <p:pic>
        <p:nvPicPr>
          <p:cNvPr id="52" name="image 5024">
            <a:extLst>
              <a:ext uri="{FF2B5EF4-FFF2-40B4-BE49-F238E27FC236}">
                <a16:creationId xmlns:a16="http://schemas.microsoft.com/office/drawing/2014/main" id="{74C2F3CC-F0D6-0619-B754-3CDAF47CD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962517" y="4099433"/>
            <a:ext cx="2042922" cy="19050"/>
          </a:xfrm>
          <a:prstGeom prst="rect">
            <a:avLst/>
          </a:prstGeom>
        </p:spPr>
      </p:pic>
      <p:pic>
        <p:nvPicPr>
          <p:cNvPr id="53" name="image 5025">
            <a:extLst>
              <a:ext uri="{FF2B5EF4-FFF2-40B4-BE49-F238E27FC236}">
                <a16:creationId xmlns:a16="http://schemas.microsoft.com/office/drawing/2014/main" id="{71EBF3E0-FD17-EE63-C2FD-9EFC17481A2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074539" y="4099433"/>
            <a:ext cx="2042922" cy="19050"/>
          </a:xfrm>
          <a:prstGeom prst="rect">
            <a:avLst/>
          </a:prstGeom>
        </p:spPr>
      </p:pic>
      <p:pic>
        <p:nvPicPr>
          <p:cNvPr id="54" name="image 5026">
            <a:extLst>
              <a:ext uri="{FF2B5EF4-FFF2-40B4-BE49-F238E27FC236}">
                <a16:creationId xmlns:a16="http://schemas.microsoft.com/office/drawing/2014/main" id="{2423EB6A-93A8-B5B1-6513-8321D2DBA24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95603" y="4099433"/>
            <a:ext cx="2042922" cy="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241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1867</Words>
  <Application>Microsoft Office PowerPoint</Application>
  <PresentationFormat>宽屏</PresentationFormat>
  <Paragraphs>441</Paragraphs>
  <Slides>42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阿里巴巴普惠体 Light</vt:lpstr>
      <vt:lpstr>Arial</vt:lpstr>
      <vt:lpstr>Calibri</vt:lpstr>
      <vt:lpstr>Wingdings</vt:lpstr>
      <vt:lpstr>Alibaba PuHuiTi Heavy</vt:lpstr>
      <vt:lpstr>OPPOSans-B</vt:lpstr>
      <vt:lpstr>阿里巴巴普惠体 Medium</vt:lpstr>
      <vt:lpstr>阿里巴巴普惠体</vt:lpstr>
      <vt:lpstr>阿里巴巴普惠体 B</vt:lpstr>
      <vt:lpstr>阿里巴巴普惠体 M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祥平 吴</cp:lastModifiedBy>
  <cp:revision>15</cp:revision>
  <dcterms:created xsi:type="dcterms:W3CDTF">2023-12-13T09:23:38Z</dcterms:created>
  <dcterms:modified xsi:type="dcterms:W3CDTF">2023-12-22T04:33:29Z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B4C9A20D14B9370FA575796579F50CC3_43</vt:lpwstr>
  </property>
  <property fmtid="{D5CDD505-2E9C-101B-9397-08002B2CF9AE}" pid="3" name="KSOProductBuildVer">
    <vt:lpwstr>2052-5.5.1.7991</vt:lpwstr>
  </property>
</Properties>
</file>